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6"/>
  </p:notesMasterIdLst>
  <p:handoutMasterIdLst>
    <p:handoutMasterId r:id="rId27"/>
  </p:handoutMasterIdLst>
  <p:sldIdLst>
    <p:sldId id="281" r:id="rId3"/>
    <p:sldId id="262" r:id="rId4"/>
    <p:sldId id="275" r:id="rId5"/>
    <p:sldId id="326" r:id="rId6"/>
    <p:sldId id="327" r:id="rId7"/>
    <p:sldId id="328" r:id="rId8"/>
    <p:sldId id="304" r:id="rId9"/>
    <p:sldId id="305" r:id="rId10"/>
    <p:sldId id="349" r:id="rId11"/>
    <p:sldId id="350" r:id="rId12"/>
    <p:sldId id="307" r:id="rId13"/>
    <p:sldId id="311" r:id="rId14"/>
    <p:sldId id="325" r:id="rId15"/>
    <p:sldId id="352" r:id="rId16"/>
    <p:sldId id="355" r:id="rId17"/>
    <p:sldId id="312" r:id="rId18"/>
    <p:sldId id="313" r:id="rId19"/>
    <p:sldId id="356" r:id="rId20"/>
    <p:sldId id="357" r:id="rId21"/>
    <p:sldId id="336" r:id="rId22"/>
    <p:sldId id="337" r:id="rId23"/>
    <p:sldId id="370" r:id="rId24"/>
    <p:sldId id="371" r:id="rId25"/>
  </p:sldIdLst>
  <p:sldSz cx="12192000" cy="6858000"/>
  <p:notesSz cx="6858000" cy="9144000"/>
  <p:embeddedFontLst>
    <p:embeddedFont>
      <p:font typeface="Footlight MT Light" panose="0204060206030A020304" charset="0"/>
      <p:regular r:id="rId31"/>
    </p:embeddedFont>
    <p:embeddedFont>
      <p:font typeface="Calibri" panose="020F0502020204030204" charset="0"/>
      <p:regular r:id="rId32"/>
      <p:bold r:id="rId33"/>
      <p:italic r:id="rId34"/>
      <p:boldItalic r:id="rId35"/>
    </p:embeddedFont>
    <p:embeddedFont>
      <p:font typeface="DM Serif Display" charset="0"/>
      <p:regular r:id="rId36"/>
      <p:italic r:id="rId37"/>
    </p:embeddedFont>
    <p:embeddedFont>
      <p:font typeface="Gilroy" panose="00000400000000000000" charset="0"/>
      <p:regular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71" userDrawn="1">
          <p15:clr>
            <a:srgbClr val="A4A3A4"/>
          </p15:clr>
        </p15:guide>
        <p15:guide id="4" pos="7286" userDrawn="1">
          <p15:clr>
            <a:srgbClr val="A4A3A4"/>
          </p15:clr>
        </p15:guide>
        <p15:guide id="5" orient="horz" pos="412" userDrawn="1">
          <p15:clr>
            <a:srgbClr val="A4A3A4"/>
          </p15:clr>
        </p15:guide>
        <p15:guide id="7" orient="horz" pos="816" userDrawn="1">
          <p15:clr>
            <a:srgbClr val="A4A3A4"/>
          </p15:clr>
        </p15:guide>
        <p15:guide id="8" orient="horz" pos="38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1195"/>
    <a:srgbClr val="1A3497"/>
    <a:srgbClr val="1B56A6"/>
    <a:srgbClr val="AF2EE2"/>
    <a:srgbClr val="030452"/>
    <a:srgbClr val="C44BAD"/>
    <a:srgbClr val="1B7FC0"/>
    <a:srgbClr val="E653AD"/>
    <a:srgbClr val="06023D"/>
    <a:srgbClr val="0204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374" autoAdjust="0"/>
    <p:restoredTop sz="94660"/>
  </p:normalViewPr>
  <p:slideViewPr>
    <p:cSldViewPr snapToGrid="0" showGuides="1">
      <p:cViewPr varScale="1">
        <p:scale>
          <a:sx n="100" d="100"/>
          <a:sy n="100" d="100"/>
        </p:scale>
        <p:origin x="348" y="78"/>
      </p:cViewPr>
      <p:guideLst>
        <p:guide orient="horz" pos="2160"/>
        <p:guide pos="3840"/>
        <p:guide pos="471"/>
        <p:guide pos="7286"/>
        <p:guide orient="horz" pos="412"/>
        <p:guide orient="horz" pos="816"/>
        <p:guide orient="horz" pos="3859"/>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gs" Target="tags/tag1.xml"/><Relationship Id="rId38" Type="http://schemas.openxmlformats.org/officeDocument/2006/relationships/font" Target="fonts/font8.fntdata"/><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Arial" panose="020B0604020202020204" pitchFamily="34" charset="0"/>
              <a:ea typeface="Arial" panose="020B0604020202020204" pitchFamily="3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Arial" panose="020B0604020202020204" pitchFamily="34" charset="0"/>
                <a:ea typeface="Arial" panose="020B0604020202020204" pitchFamily="34" charset="0"/>
              </a:rPr>
            </a:fld>
            <a:endParaRPr lang="zh-CN" altLang="en-US">
              <a:latin typeface="Arial" panose="020B0604020202020204" pitchFamily="34" charset="0"/>
              <a:ea typeface="Arial" panose="020B0604020202020204" pitchFamily="3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Arial" panose="020B0604020202020204" pitchFamily="34" charset="0"/>
              <a:ea typeface="Arial" panose="020B0604020202020204" pitchFamily="3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Arial" panose="020B0604020202020204" pitchFamily="34" charset="0"/>
                <a:ea typeface="Arial" panose="020B0604020202020204" pitchFamily="34" charset="0"/>
              </a:rPr>
            </a:fld>
            <a:endParaRPr lang="zh-CN" altLang="en-US">
              <a:latin typeface="Arial" panose="020B0604020202020204" pitchFamily="34" charset="0"/>
              <a:ea typeface="Arial" panose="020B0604020202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000">
        <p:cover dir="d"/>
      </p:transition>
    </mc:Choice>
    <mc:Fallback>
      <p:transition spd="slow">
        <p:cover dir="d"/>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000">
        <p:cover dir="d"/>
      </p:transition>
    </mc:Choice>
    <mc:Fallback>
      <p:transition spd="slow">
        <p:cover dir="d"/>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000">
        <p:cover dir="d"/>
      </p:transition>
    </mc:Choice>
    <mc:Fallback>
      <p:transition spd="slow">
        <p:cover dir="d"/>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000">
        <p:cover dir="d"/>
      </p:transition>
    </mc:Choice>
    <mc:Fallback>
      <p:transition spd="slow">
        <p:cover dir="d"/>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000">
        <p:cover dir="d"/>
      </p:transition>
    </mc:Choice>
    <mc:Fallback>
      <p:transition spd="slow">
        <p:cover dir="d"/>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000">
        <p:cover dir="d"/>
      </p:transition>
    </mc:Choice>
    <mc:Fallback>
      <p:transition spd="slow">
        <p:cover dir="d"/>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000">
        <p:cover dir="d"/>
      </p:transition>
    </mc:Choice>
    <mc:Fallback>
      <p:transition spd="slow">
        <p:cover dir="d"/>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000">
        <p:cover dir="d"/>
      </p:transition>
    </mc:Choice>
    <mc:Fallback>
      <p:transition spd="slow">
        <p:cover dir="d"/>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000">
        <p:cover dir="d"/>
      </p:transition>
    </mc:Choice>
    <mc:Fallback>
      <p:transition spd="slow">
        <p:cover dir="d"/>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000">
        <p:cover dir="d"/>
      </p:transition>
    </mc:Choice>
    <mc:Fallback>
      <p:transition spd="slow">
        <p:cover dir="d"/>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000">
        <p:cover dir="d"/>
      </p:transition>
    </mc:Choice>
    <mc:Fallback>
      <p:transition spd="slow">
        <p:cover dir="d"/>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000">
        <p:cover dir="d"/>
      </p:transition>
    </mc:Choice>
    <mc:Fallback>
      <p:transition spd="slow">
        <p:cover dir="d"/>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D21C1-192A-433B-AA91-106F9135B2A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39C0-D7C8-48AA-AF63-0D692BECED2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3000">
        <p:cover dir="d"/>
      </p:transition>
    </mc:Choice>
    <mc:Fallback>
      <p:transition spd="slow">
        <p:cover dir="d"/>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4000">
              <a:srgbClr val="190985"/>
            </a:gs>
            <a:gs pos="100000">
              <a:srgbClr val="1B59A7"/>
            </a:gs>
          </a:gsLst>
          <a:lin ang="16200000" scaled="1"/>
          <a:tileRect/>
        </a:gradFill>
        <a:effectLst/>
      </p:bgPr>
    </p:bg>
    <p:spTree>
      <p:nvGrpSpPr>
        <p:cNvPr id="1" name=""/>
        <p:cNvGrpSpPr/>
        <p:nvPr/>
      </p:nvGrpSpPr>
      <p:grpSpPr>
        <a:xfrm>
          <a:off x="0" y="0"/>
          <a:ext cx="0" cy="0"/>
          <a:chOff x="0" y="0"/>
          <a:chExt cx="0" cy="0"/>
        </a:xfrm>
      </p:grpSpPr>
      <p:sp>
        <p:nvSpPr>
          <p:cNvPr id="17" name="任意多边形: 形状 16"/>
          <p:cNvSpPr/>
          <p:nvPr/>
        </p:nvSpPr>
        <p:spPr>
          <a:xfrm>
            <a:off x="0" y="0"/>
            <a:ext cx="860425" cy="6858000"/>
          </a:xfrm>
          <a:custGeom>
            <a:avLst/>
            <a:gdLst>
              <a:gd name="connsiteX0" fmla="*/ 0 w 2347833"/>
              <a:gd name="connsiteY0" fmla="*/ 0 h 6858000"/>
              <a:gd name="connsiteX1" fmla="*/ 2347833 w 2347833"/>
              <a:gd name="connsiteY1" fmla="*/ 0 h 6858000"/>
              <a:gd name="connsiteX2" fmla="*/ 2347833 w 2347833"/>
              <a:gd name="connsiteY2" fmla="*/ 6858000 h 6858000"/>
              <a:gd name="connsiteX3" fmla="*/ 0 w 23478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347833" h="6858000">
                <a:moveTo>
                  <a:pt x="0" y="0"/>
                </a:moveTo>
                <a:lnTo>
                  <a:pt x="2347833" y="0"/>
                </a:lnTo>
                <a:lnTo>
                  <a:pt x="2347833" y="6858000"/>
                </a:lnTo>
                <a:lnTo>
                  <a:pt x="0" y="685800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04" name="Picture 103"/>
          <p:cNvPicPr/>
          <p:nvPr/>
        </p:nvPicPr>
        <p:blipFill>
          <a:blip r:embed="rId1"/>
          <a:stretch>
            <a:fillRect/>
          </a:stretch>
        </p:blipFill>
        <p:spPr>
          <a:xfrm>
            <a:off x="1292860" y="861060"/>
            <a:ext cx="1310005" cy="1529080"/>
          </a:xfrm>
          <a:prstGeom prst="rect">
            <a:avLst/>
          </a:prstGeom>
          <a:noFill/>
          <a:ln w="9525">
            <a:noFill/>
          </a:ln>
        </p:spPr>
      </p:pic>
      <p:pic>
        <p:nvPicPr>
          <p:cNvPr id="4" name="图片 112"/>
          <p:cNvPicPr>
            <a:picLocks noChangeAspect="1"/>
          </p:cNvPicPr>
          <p:nvPr/>
        </p:nvPicPr>
        <p:blipFill>
          <a:blip r:embed="rId2"/>
          <a:srcRect l="27603" t="64262"/>
          <a:stretch>
            <a:fillRect/>
          </a:stretch>
        </p:blipFill>
        <p:spPr>
          <a:xfrm>
            <a:off x="-1988819" y="133985"/>
            <a:ext cx="8550511" cy="4060993"/>
          </a:xfrm>
          <a:custGeom>
            <a:avLst/>
            <a:gdLst>
              <a:gd name="connsiteX0" fmla="*/ 0 w 8550511"/>
              <a:gd name="connsiteY0" fmla="*/ 0 h 4060993"/>
              <a:gd name="connsiteX1" fmla="*/ 8550511 w 8550511"/>
              <a:gd name="connsiteY1" fmla="*/ 0 h 4060993"/>
              <a:gd name="connsiteX2" fmla="*/ 8550511 w 8550511"/>
              <a:gd name="connsiteY2" fmla="*/ 4060993 h 4060993"/>
              <a:gd name="connsiteX3" fmla="*/ 0 w 8550511"/>
              <a:gd name="connsiteY3" fmla="*/ 4060993 h 4060993"/>
            </a:gdLst>
            <a:ahLst/>
            <a:cxnLst>
              <a:cxn ang="0">
                <a:pos x="connsiteX0" y="connsiteY0"/>
              </a:cxn>
              <a:cxn ang="0">
                <a:pos x="connsiteX1" y="connsiteY1"/>
              </a:cxn>
              <a:cxn ang="0">
                <a:pos x="connsiteX2" y="connsiteY2"/>
              </a:cxn>
              <a:cxn ang="0">
                <a:pos x="connsiteX3" y="connsiteY3"/>
              </a:cxn>
            </a:cxnLst>
            <a:rect l="l" t="t" r="r" b="b"/>
            <a:pathLst>
              <a:path w="8550511" h="4060993">
                <a:moveTo>
                  <a:pt x="0" y="0"/>
                </a:moveTo>
                <a:lnTo>
                  <a:pt x="8550511" y="0"/>
                </a:lnTo>
                <a:lnTo>
                  <a:pt x="8550511" y="4060993"/>
                </a:lnTo>
                <a:lnTo>
                  <a:pt x="0" y="4060993"/>
                </a:lnTo>
                <a:close/>
              </a:path>
            </a:pathLst>
          </a:custGeom>
        </p:spPr>
      </p:pic>
      <p:pic>
        <p:nvPicPr>
          <p:cNvPr id="5" name="图片 96"/>
          <p:cNvPicPr>
            <a:picLocks noChangeAspect="1"/>
          </p:cNvPicPr>
          <p:nvPr/>
        </p:nvPicPr>
        <p:blipFill rotWithShape="1">
          <a:blip r:embed="rId3"/>
          <a:srcRect l="30135" t="41982" b="12967"/>
          <a:stretch>
            <a:fillRect/>
          </a:stretch>
        </p:blipFill>
        <p:spPr>
          <a:xfrm>
            <a:off x="164465" y="0"/>
            <a:ext cx="10639842" cy="6858000"/>
          </a:xfrm>
          <a:custGeom>
            <a:avLst/>
            <a:gdLst>
              <a:gd name="connsiteX0" fmla="*/ 0 w 10639842"/>
              <a:gd name="connsiteY0" fmla="*/ 0 h 6858000"/>
              <a:gd name="connsiteX1" fmla="*/ 10639842 w 10639842"/>
              <a:gd name="connsiteY1" fmla="*/ 0 h 6858000"/>
              <a:gd name="connsiteX2" fmla="*/ 10639842 w 10639842"/>
              <a:gd name="connsiteY2" fmla="*/ 6858000 h 6858000"/>
              <a:gd name="connsiteX3" fmla="*/ 0 w 106398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639842" h="6858000">
                <a:moveTo>
                  <a:pt x="0" y="0"/>
                </a:moveTo>
                <a:lnTo>
                  <a:pt x="10639842" y="0"/>
                </a:lnTo>
                <a:lnTo>
                  <a:pt x="10639842" y="6858000"/>
                </a:lnTo>
                <a:lnTo>
                  <a:pt x="0" y="6858000"/>
                </a:lnTo>
                <a:close/>
              </a:path>
            </a:pathLst>
          </a:custGeom>
        </p:spPr>
      </p:pic>
      <p:pic>
        <p:nvPicPr>
          <p:cNvPr id="7" name="图片 89"/>
          <p:cNvPicPr>
            <a:picLocks noChangeAspect="1"/>
          </p:cNvPicPr>
          <p:nvPr/>
        </p:nvPicPr>
        <p:blipFill>
          <a:blip r:embed="rId4"/>
          <a:srcRect r="24556" b="42640"/>
          <a:stretch>
            <a:fillRect/>
          </a:stretch>
        </p:blipFill>
        <p:spPr>
          <a:xfrm>
            <a:off x="3595572" y="332326"/>
            <a:ext cx="8596428" cy="6535834"/>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sp>
        <p:nvSpPr>
          <p:cNvPr id="9" name="Text Box 8"/>
          <p:cNvSpPr txBox="1"/>
          <p:nvPr/>
        </p:nvSpPr>
        <p:spPr>
          <a:xfrm>
            <a:off x="2948940" y="1295400"/>
            <a:ext cx="6096000" cy="922020"/>
          </a:xfrm>
          <a:prstGeom prst="rect">
            <a:avLst/>
          </a:prstGeom>
          <a:noFill/>
        </p:spPr>
        <p:txBody>
          <a:bodyPr wrap="square" rtlCol="0" anchor="t">
            <a:spAutoFit/>
          </a:bodyPr>
          <a:p>
            <a:r>
              <a:rPr lang="en-US" sz="5400">
                <a:ln w="22225">
                  <a:solidFill>
                    <a:schemeClr val="accent2"/>
                  </a:solidFill>
                  <a:prstDash val="solid"/>
                </a:ln>
                <a:solidFill>
                  <a:schemeClr val="accent2">
                    <a:lumMod val="40000"/>
                    <a:lumOff val="60000"/>
                  </a:schemeClr>
                </a:solidFill>
                <a:latin typeface="Footlight MT Light" panose="0204060206030A020304" charset="0"/>
                <a:cs typeface="Footlight MT Light" panose="0204060206030A020304" charset="0"/>
                <a:sym typeface="+mn-ea"/>
              </a:rPr>
              <a:t>Problem statement :-</a:t>
            </a:r>
            <a:endParaRPr lang="en-US" sz="5400">
              <a:ln w="22225">
                <a:solidFill>
                  <a:schemeClr val="accent2"/>
                </a:solidFill>
                <a:prstDash val="solid"/>
              </a:ln>
              <a:solidFill>
                <a:schemeClr val="accent2">
                  <a:lumMod val="40000"/>
                  <a:lumOff val="60000"/>
                </a:schemeClr>
              </a:solidFill>
              <a:latin typeface="Footlight MT Light" panose="0204060206030A020304" charset="0"/>
              <a:cs typeface="Footlight MT Light" panose="0204060206030A020304" charset="0"/>
              <a:sym typeface="+mn-ea"/>
            </a:endParaRPr>
          </a:p>
        </p:txBody>
      </p:sp>
      <p:sp>
        <p:nvSpPr>
          <p:cNvPr id="10" name="Text Box 9"/>
          <p:cNvSpPr txBox="1"/>
          <p:nvPr/>
        </p:nvSpPr>
        <p:spPr>
          <a:xfrm>
            <a:off x="1583690" y="2605405"/>
            <a:ext cx="9892030" cy="2553335"/>
          </a:xfrm>
          <a:prstGeom prst="rect">
            <a:avLst/>
          </a:prstGeom>
          <a:noFill/>
        </p:spPr>
        <p:txBody>
          <a:bodyPr wrap="square" rtlCol="0" anchor="t">
            <a:spAutoFit/>
          </a:bodyPr>
          <a:p>
            <a:r>
              <a:rPr lang="en-US" sz="36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Franklin Gothic"/>
                <a:cs typeface="Times New Roman" panose="02020603050405020304" pitchFamily="18" charset="0"/>
                <a:sym typeface="Franklin Gothic"/>
              </a:rPr>
              <a:t>“</a:t>
            </a:r>
            <a:r>
              <a:rPr lang="en-US" sz="28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Franklin Gothic"/>
                <a:cs typeface="Times New Roman" panose="02020603050405020304" pitchFamily="18" charset="0"/>
                <a:sym typeface="Franklin Gothic"/>
              </a:rPr>
              <a:t>create an ai-powered stock market information platform that offers real-time data, company comparisons , predictions using technical indicators, and access to relevant courses for investor education.</a:t>
            </a:r>
            <a:r>
              <a:rPr lang="en-IN" altLang="en-US" sz="40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Franklin Gothic"/>
                <a:cs typeface="Times New Roman" panose="02020603050405020304" pitchFamily="18" charset="0"/>
                <a:sym typeface="Franklin Gothic"/>
              </a:rPr>
              <a:t>’’</a:t>
            </a:r>
            <a:endParaRPr lang="en-US" sz="28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Franklin Gothic"/>
              <a:cs typeface="Times New Roman" panose="02020603050405020304" pitchFamily="18" charset="0"/>
              <a:sym typeface="Franklin Gothic"/>
            </a:endParaRPr>
          </a:p>
          <a:p>
            <a:endParaRPr lang="en-US" sz="28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Franklin Gothic"/>
              <a:cs typeface="Times New Roman" panose="02020603050405020304" pitchFamily="18" charset="0"/>
              <a:sym typeface="Franklin Gothic"/>
            </a:endParaRPr>
          </a:p>
        </p:txBody>
      </p:sp>
      <p:sp>
        <p:nvSpPr>
          <p:cNvPr id="11" name="Text Box 10"/>
          <p:cNvSpPr txBox="1"/>
          <p:nvPr/>
        </p:nvSpPr>
        <p:spPr>
          <a:xfrm>
            <a:off x="5897880" y="4640580"/>
            <a:ext cx="6096000" cy="645160"/>
          </a:xfrm>
          <a:prstGeom prst="rect">
            <a:avLst/>
          </a:prstGeom>
          <a:noFill/>
        </p:spPr>
        <p:txBody>
          <a:bodyPr wrap="square" rtlCol="0" anchor="t">
            <a:spAutoFit/>
          </a:bodyPr>
          <a:p>
            <a:r>
              <a:rPr lang="en-IN" altLang="en-US" sz="3600" kern="100" dirty="0">
                <a:ln w="22225">
                  <a:solidFill>
                    <a:schemeClr val="accent2"/>
                  </a:solidFill>
                  <a:prstDash val="solid"/>
                </a:ln>
                <a:solidFill>
                  <a:schemeClr val="accent2">
                    <a:lumMod val="40000"/>
                    <a:lumOff val="60000"/>
                  </a:schemeClr>
                </a:solidFill>
                <a:latin typeface="Arial" panose="020B0604020202020204" pitchFamily="34" charset="0"/>
                <a:ea typeface="Calibri" panose="020F0502020204030204" charset="0"/>
                <a:cs typeface="Arial" panose="020B0604020202020204" pitchFamily="34" charset="0"/>
                <a:sym typeface="+mn-ea"/>
              </a:rPr>
              <a:t>By Team:</a:t>
            </a:r>
            <a:endParaRPr lang="en-IN" altLang="en-US" sz="3600" kern="100" dirty="0">
              <a:ln w="22225">
                <a:solidFill>
                  <a:schemeClr val="accent2"/>
                </a:solidFill>
                <a:prstDash val="solid"/>
              </a:ln>
              <a:solidFill>
                <a:schemeClr val="accent2">
                  <a:lumMod val="40000"/>
                  <a:lumOff val="60000"/>
                </a:schemeClr>
              </a:solidFill>
              <a:latin typeface="Arial" panose="020B0604020202020204" pitchFamily="34" charset="0"/>
              <a:ea typeface="Calibri" panose="020F0502020204030204" charset="0"/>
              <a:cs typeface="Arial" panose="020B0604020202020204" pitchFamily="34" charset="0"/>
              <a:sym typeface="+mn-ea"/>
            </a:endParaRPr>
          </a:p>
        </p:txBody>
      </p:sp>
      <p:sp>
        <p:nvSpPr>
          <p:cNvPr id="12" name="Text Box 11"/>
          <p:cNvSpPr txBox="1"/>
          <p:nvPr/>
        </p:nvSpPr>
        <p:spPr>
          <a:xfrm>
            <a:off x="7253605" y="5546725"/>
            <a:ext cx="6096000" cy="645160"/>
          </a:xfrm>
          <a:prstGeom prst="rect">
            <a:avLst/>
          </a:prstGeom>
          <a:noFill/>
        </p:spPr>
        <p:txBody>
          <a:bodyPr wrap="square" rtlCol="0" anchor="t">
            <a:spAutoFit/>
          </a:bodyPr>
          <a:p>
            <a:r>
              <a:rPr lang="en-IN" altLang="en-US" sz="3600" kern="100" dirty="0">
                <a:ln w="22225">
                  <a:solidFill>
                    <a:schemeClr val="accent2"/>
                  </a:solidFill>
                  <a:prstDash val="solid"/>
                </a:ln>
                <a:solidFill>
                  <a:schemeClr val="accent2">
                    <a:lumMod val="40000"/>
                    <a:lumOff val="60000"/>
                  </a:schemeClr>
                </a:solidFill>
                <a:latin typeface="Arial" panose="020B0604020202020204" pitchFamily="34" charset="0"/>
                <a:ea typeface="Calibri" panose="020F0502020204030204" charset="0"/>
                <a:cs typeface="Arial" panose="020B0604020202020204" pitchFamily="34" charset="0"/>
                <a:sym typeface="+mn-ea"/>
              </a:rPr>
              <a:t>The Team</a:t>
            </a:r>
            <a:endParaRPr lang="en-IN" altLang="en-US" sz="3600" kern="100" dirty="0">
              <a:ln w="22225">
                <a:solidFill>
                  <a:schemeClr val="accent2"/>
                </a:solidFill>
                <a:prstDash val="solid"/>
              </a:ln>
              <a:solidFill>
                <a:schemeClr val="accent2">
                  <a:lumMod val="40000"/>
                  <a:lumOff val="60000"/>
                </a:schemeClr>
              </a:solidFill>
              <a:latin typeface="Arial" panose="020B0604020202020204" pitchFamily="34" charset="0"/>
              <a:ea typeface="Calibri" panose="020F0502020204030204" charset="0"/>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B56A6"/>
            </a:gs>
            <a:gs pos="100000">
              <a:srgbClr val="221195"/>
            </a:gs>
          </a:gsLst>
          <a:lin ang="5400000" scaled="1"/>
          <a:tileRect/>
        </a:gradFill>
        <a:effectLst/>
      </p:bgPr>
    </p:bg>
    <p:spTree>
      <p:nvGrpSpPr>
        <p:cNvPr id="1" name=""/>
        <p:cNvGrpSpPr/>
        <p:nvPr/>
      </p:nvGrpSpPr>
      <p:grpSpPr>
        <a:xfrm>
          <a:off x="0" y="0"/>
          <a:ext cx="0" cy="0"/>
          <a:chOff x="0" y="0"/>
          <a:chExt cx="0" cy="0"/>
        </a:xfrm>
      </p:grpSpPr>
      <p:sp>
        <p:nvSpPr>
          <p:cNvPr id="12" name="任意多边形: 形状 11"/>
          <p:cNvSpPr/>
          <p:nvPr/>
        </p:nvSpPr>
        <p:spPr>
          <a:xfrm>
            <a:off x="0" y="0"/>
            <a:ext cx="1597660"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bodyPr>
          <a:lstStyle/>
          <a:p>
            <a:pPr algn="ctr"/>
            <a:endParaRPr lang="en-IN" altLang="zh-CN" dirty="0">
              <a:ln w="22225">
                <a:solidFill>
                  <a:schemeClr val="accent2"/>
                </a:solidFill>
                <a:prstDash val="solid"/>
              </a:ln>
              <a:solidFill>
                <a:schemeClr val="accent2">
                  <a:lumMod val="40000"/>
                  <a:lumOff val="60000"/>
                </a:schemeClr>
              </a:solidFill>
              <a:effectLst/>
            </a:endParaRPr>
          </a:p>
        </p:txBody>
      </p:sp>
      <p:sp>
        <p:nvSpPr>
          <p:cNvPr id="4" name="任意多边形: 形状 11"/>
          <p:cNvSpPr/>
          <p:nvPr/>
        </p:nvSpPr>
        <p:spPr>
          <a:xfrm>
            <a:off x="10765790" y="0"/>
            <a:ext cx="515620"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bodyPr>
          <a:p>
            <a:pPr algn="ctr"/>
            <a:endParaRPr lang="en-IN" altLang="zh-CN" dirty="0">
              <a:ln w="22225">
                <a:solidFill>
                  <a:schemeClr val="accent2"/>
                </a:solidFill>
                <a:prstDash val="solid"/>
              </a:ln>
              <a:solidFill>
                <a:schemeClr val="accent2">
                  <a:lumMod val="40000"/>
                  <a:lumOff val="60000"/>
                </a:schemeClr>
              </a:solidFill>
              <a:effectLst/>
            </a:endParaRPr>
          </a:p>
        </p:txBody>
      </p:sp>
      <p:sp>
        <p:nvSpPr>
          <p:cNvPr id="5" name="任意多边形: 形状 11"/>
          <p:cNvSpPr/>
          <p:nvPr/>
        </p:nvSpPr>
        <p:spPr>
          <a:xfrm>
            <a:off x="11676380" y="0"/>
            <a:ext cx="515620"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bodyPr>
          <a:p>
            <a:pPr algn="ctr"/>
            <a:endParaRPr lang="en-IN" altLang="zh-CN" dirty="0">
              <a:ln w="22225">
                <a:solidFill>
                  <a:schemeClr val="accent2"/>
                </a:solidFill>
                <a:prstDash val="solid"/>
              </a:ln>
              <a:solidFill>
                <a:schemeClr val="accent2">
                  <a:lumMod val="40000"/>
                  <a:lumOff val="60000"/>
                </a:schemeClr>
              </a:solidFill>
              <a:effectLst/>
            </a:endParaRPr>
          </a:p>
        </p:txBody>
      </p:sp>
      <p:sp>
        <p:nvSpPr>
          <p:cNvPr id="7" name="Chord 6"/>
          <p:cNvSpPr/>
          <p:nvPr/>
        </p:nvSpPr>
        <p:spPr>
          <a:xfrm rot="1320000">
            <a:off x="11091545" y="2321560"/>
            <a:ext cx="1553210" cy="1616075"/>
          </a:xfrm>
          <a:prstGeom prst="cho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rot="16200000">
            <a:off x="10694670" y="2790825"/>
            <a:ext cx="1989455" cy="296545"/>
          </a:xfrm>
          <a:prstGeom prst="rect">
            <a:avLst/>
          </a:prstGeom>
          <a:noFill/>
        </p:spPr>
        <p:txBody>
          <a:bodyPr wrap="square" rtlCol="0">
            <a:noAutofit/>
            <a:scene3d>
              <a:camera prst="orthographicFront"/>
              <a:lightRig rig="threePt" dir="t"/>
            </a:scene3d>
          </a:bodyPr>
          <a:p>
            <a:r>
              <a:rPr lang="en-IN" altLang="en-US" sz="2400">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rPr>
              <a:t>Company</a:t>
            </a:r>
            <a:endParaRPr lang="en-IN" altLang="en-US" sz="2400">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endParaRPr>
          </a:p>
        </p:txBody>
      </p:sp>
      <p:sp>
        <p:nvSpPr>
          <p:cNvPr id="9" name="Chord 8"/>
          <p:cNvSpPr/>
          <p:nvPr/>
        </p:nvSpPr>
        <p:spPr>
          <a:xfrm rot="1320000">
            <a:off x="10189210" y="2320925"/>
            <a:ext cx="1553210" cy="1616075"/>
          </a:xfrm>
          <a:prstGeom prst="cho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rot="16200000">
            <a:off x="10099675" y="2614295"/>
            <a:ext cx="1647190" cy="600075"/>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noAutofit/>
          </a:bodyPr>
          <a:p>
            <a:r>
              <a:rPr lang="en-IN" altLang="en-US" sz="2400">
                <a:ln w="22225">
                  <a:solidFill>
                    <a:schemeClr val="accent2"/>
                  </a:solidFill>
                  <a:prstDash val="solid"/>
                </a:ln>
                <a:solidFill>
                  <a:schemeClr val="accent2">
                    <a:lumMod val="40000"/>
                    <a:lumOff val="60000"/>
                  </a:schemeClr>
                </a:solidFill>
                <a:effectLst/>
              </a:rPr>
              <a:t>Stocks</a:t>
            </a:r>
            <a:endParaRPr lang="en-IN" altLang="en-US" sz="2400">
              <a:ln w="22225">
                <a:solidFill>
                  <a:schemeClr val="accent2"/>
                </a:solidFill>
                <a:prstDash val="solid"/>
              </a:ln>
              <a:solidFill>
                <a:schemeClr val="accent2">
                  <a:lumMod val="40000"/>
                  <a:lumOff val="60000"/>
                </a:schemeClr>
              </a:solidFill>
              <a:effectLst/>
            </a:endParaRPr>
          </a:p>
        </p:txBody>
      </p:sp>
      <p:pic>
        <p:nvPicPr>
          <p:cNvPr id="14" name="Content Placeholder 13"/>
          <p:cNvPicPr>
            <a:picLocks noChangeAspect="1"/>
          </p:cNvPicPr>
          <p:nvPr>
            <p:ph sz="half" idx="1"/>
          </p:nvPr>
        </p:nvPicPr>
        <p:blipFill>
          <a:blip r:embed="rId1"/>
          <a:stretch>
            <a:fillRect/>
          </a:stretch>
        </p:blipFill>
        <p:spPr>
          <a:xfrm>
            <a:off x="1927225" y="187960"/>
            <a:ext cx="4401185" cy="2686685"/>
          </a:xfrm>
          <a:prstGeom prst="rect">
            <a:avLst/>
          </a:prstGeom>
        </p:spPr>
      </p:pic>
      <p:pic>
        <p:nvPicPr>
          <p:cNvPr id="16" name="Content Placeholder 15"/>
          <p:cNvPicPr>
            <a:picLocks noChangeAspect="1"/>
          </p:cNvPicPr>
          <p:nvPr>
            <p:ph sz="half" idx="2"/>
          </p:nvPr>
        </p:nvPicPr>
        <p:blipFill>
          <a:blip r:embed="rId2"/>
          <a:stretch>
            <a:fillRect/>
          </a:stretch>
        </p:blipFill>
        <p:spPr>
          <a:xfrm>
            <a:off x="6579235" y="187960"/>
            <a:ext cx="3776980" cy="2584450"/>
          </a:xfrm>
          <a:prstGeom prst="rect">
            <a:avLst/>
          </a:prstGeom>
        </p:spPr>
      </p:pic>
      <p:pic>
        <p:nvPicPr>
          <p:cNvPr id="18" name="Picture 17"/>
          <p:cNvPicPr>
            <a:picLocks noChangeAspect="1"/>
          </p:cNvPicPr>
          <p:nvPr/>
        </p:nvPicPr>
        <p:blipFill>
          <a:blip r:embed="rId3"/>
          <a:stretch>
            <a:fillRect/>
          </a:stretch>
        </p:blipFill>
        <p:spPr>
          <a:xfrm>
            <a:off x="1927225" y="3213735"/>
            <a:ext cx="4401185" cy="3230880"/>
          </a:xfrm>
          <a:prstGeom prst="rect">
            <a:avLst/>
          </a:prstGeom>
        </p:spPr>
      </p:pic>
      <p:pic>
        <p:nvPicPr>
          <p:cNvPr id="19" name="Picture 18"/>
          <p:cNvPicPr>
            <a:picLocks noChangeAspect="1"/>
          </p:cNvPicPr>
          <p:nvPr/>
        </p:nvPicPr>
        <p:blipFill>
          <a:blip r:embed="rId4"/>
          <a:stretch>
            <a:fillRect/>
          </a:stretch>
        </p:blipFill>
        <p:spPr>
          <a:xfrm>
            <a:off x="6452870" y="3213100"/>
            <a:ext cx="3769995" cy="32315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B56A6"/>
            </a:gs>
            <a:gs pos="100000">
              <a:srgbClr val="221195"/>
            </a:gs>
          </a:gsLst>
          <a:lin ang="5400000" scaled="1"/>
          <a:tileRect/>
        </a:gradFill>
        <a:effectLst/>
      </p:bgPr>
    </p:bg>
    <p:spTree>
      <p:nvGrpSpPr>
        <p:cNvPr id="1" name=""/>
        <p:cNvGrpSpPr/>
        <p:nvPr/>
      </p:nvGrpSpPr>
      <p:grpSpPr>
        <a:xfrm>
          <a:off x="0" y="0"/>
          <a:ext cx="0" cy="0"/>
          <a:chOff x="0" y="0"/>
          <a:chExt cx="0" cy="0"/>
        </a:xfrm>
      </p:grpSpPr>
      <p:sp>
        <p:nvSpPr>
          <p:cNvPr id="12" name="任意多边形: 形状 11"/>
          <p:cNvSpPr/>
          <p:nvPr/>
        </p:nvSpPr>
        <p:spPr>
          <a:xfrm>
            <a:off x="0" y="0"/>
            <a:ext cx="3355340"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45" name="组合 44"/>
          <p:cNvGrpSpPr/>
          <p:nvPr/>
        </p:nvGrpSpPr>
        <p:grpSpPr>
          <a:xfrm rot="16200000">
            <a:off x="3158472" y="972681"/>
            <a:ext cx="761187" cy="761187"/>
            <a:chOff x="1984442" y="5680952"/>
            <a:chExt cx="476655" cy="476655"/>
          </a:xfrm>
          <a:solidFill>
            <a:srgbClr val="AF2EE2"/>
          </a:solidFill>
        </p:grpSpPr>
        <p:sp>
          <p:nvSpPr>
            <p:cNvPr id="28" name="椭圆 27"/>
            <p:cNvSpPr/>
            <p:nvPr/>
          </p:nvSpPr>
          <p:spPr>
            <a:xfrm>
              <a:off x="1984442" y="5680952"/>
              <a:ext cx="476655" cy="476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半闭框 29"/>
            <p:cNvSpPr/>
            <p:nvPr/>
          </p:nvSpPr>
          <p:spPr>
            <a:xfrm rot="13500593">
              <a:off x="2141181" y="5797398"/>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2" name="Text Box 1"/>
          <p:cNvSpPr txBox="1"/>
          <p:nvPr/>
        </p:nvSpPr>
        <p:spPr>
          <a:xfrm>
            <a:off x="431800" y="972820"/>
            <a:ext cx="3488055" cy="460375"/>
          </a:xfrm>
          <a:prstGeom prst="rect">
            <a:avLst/>
          </a:prstGeom>
          <a:noFill/>
        </p:spPr>
        <p:txBody>
          <a:bodyPr wrap="square" rtlCol="0">
            <a:spAutoFit/>
            <a:scene3d>
              <a:camera prst="orthographicFront"/>
              <a:lightRig rig="threePt" dir="t"/>
            </a:scene3d>
          </a:bodyPr>
          <a:p>
            <a:r>
              <a:rPr lang="en-IN" altLang="en-US" sz="2400" u="sng">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rPr>
              <a:t>5.Dashboard</a:t>
            </a:r>
            <a:r>
              <a:rPr lang="en-IN" altLang="en-US" sz="2400" u="sng">
                <a:ln w="22225">
                  <a:solidFill>
                    <a:schemeClr val="accent2"/>
                  </a:solidFill>
                  <a:prstDash val="solid"/>
                </a:ln>
                <a:solidFill>
                  <a:schemeClr val="accent2">
                    <a:lumMod val="40000"/>
                    <a:lumOff val="60000"/>
                  </a:schemeClr>
                </a:solidFill>
                <a:effectLst/>
              </a:rPr>
              <a:t> :-</a:t>
            </a:r>
            <a:endParaRPr lang="en-IN" altLang="en-US" sz="2400" u="sng">
              <a:ln w="22225">
                <a:solidFill>
                  <a:schemeClr val="accent2"/>
                </a:solidFill>
                <a:prstDash val="solid"/>
              </a:ln>
              <a:solidFill>
                <a:schemeClr val="accent2">
                  <a:lumMod val="40000"/>
                  <a:lumOff val="60000"/>
                </a:schemeClr>
              </a:solidFill>
              <a:effectLst/>
            </a:endParaRPr>
          </a:p>
        </p:txBody>
      </p:sp>
      <p:sp>
        <p:nvSpPr>
          <p:cNvPr id="3" name="Text Box 2"/>
          <p:cNvSpPr txBox="1"/>
          <p:nvPr/>
        </p:nvSpPr>
        <p:spPr>
          <a:xfrm>
            <a:off x="4173220" y="459740"/>
            <a:ext cx="7602220" cy="5939155"/>
          </a:xfrm>
          <a:prstGeom prst="rect">
            <a:avLst/>
          </a:prstGeom>
          <a:noFill/>
        </p:spPr>
        <p:txBody>
          <a:bodyPr wrap="square" rtlCol="0">
            <a:spAutoFit/>
          </a:bodyPr>
          <a:p>
            <a:pPr marL="342900" indent="-342900">
              <a:buFont typeface="Wingdings" panose="05000000000000000000" charset="0"/>
              <a:buChar char="Ø"/>
            </a:pPr>
            <a:r>
              <a:rPr lang="en-US" sz="2000">
                <a:solidFill>
                  <a:schemeClr val="bg1">
                    <a:lumMod val="95000"/>
                  </a:schemeClr>
                </a:solidFill>
                <a:latin typeface="Arial" panose="020B0604020202020204" pitchFamily="34" charset="0"/>
                <a:cs typeface="Arial" panose="020B0604020202020204" pitchFamily="34" charset="0"/>
              </a:rPr>
              <a:t>In our dashboard, we present a comprehensive snapshot of a company's stock performance by highlighting the changes in its open and closing prices over a user-selected period. This feature offers a concise yet insightful overview of how the company's stock has evolved during the chosen timeframe.</a:t>
            </a:r>
            <a:endParaRPr 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endParaRPr 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r>
              <a:rPr lang="en-IN" altLang="en-US" sz="2000">
                <a:solidFill>
                  <a:schemeClr val="bg1">
                    <a:lumMod val="95000"/>
                  </a:schemeClr>
                </a:solidFill>
                <a:latin typeface="Arial" panose="020B0604020202020204" pitchFamily="34" charset="0"/>
                <a:cs typeface="Arial" panose="020B0604020202020204" pitchFamily="34" charset="0"/>
              </a:rPr>
              <a:t>we also presented how its indicators are been changing over the period selected by the user.</a:t>
            </a:r>
            <a:endParaRPr lang="en-IN" alt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endParaRPr lang="en-IN" alt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r>
              <a:rPr lang="en-IN" altLang="en-US" sz="2000">
                <a:solidFill>
                  <a:schemeClr val="bg1">
                    <a:lumMod val="95000"/>
                  </a:schemeClr>
                </a:solidFill>
                <a:latin typeface="Arial" panose="020B0604020202020204" pitchFamily="34" charset="0"/>
                <a:cs typeface="Arial" panose="020B0604020202020204" pitchFamily="34" charset="0"/>
              </a:rPr>
              <a:t>our integration of Yahoo Finance data and Plotly visualization enhances the user experience as it makes fundamental analysing of company’s stocks so that he/she capable of identifying best stocks.</a:t>
            </a:r>
            <a:endParaRPr lang="en-IN" altLang="en-US" sz="2000">
              <a:solidFill>
                <a:schemeClr val="bg1">
                  <a:lumMod val="95000"/>
                </a:schemeClr>
              </a:solidFill>
              <a:latin typeface="Arial" panose="020B0604020202020204" pitchFamily="34" charset="0"/>
              <a:cs typeface="Arial" panose="020B0604020202020204" pitchFamily="34" charset="0"/>
            </a:endParaRPr>
          </a:p>
          <a:p>
            <a:pPr indent="0">
              <a:buFont typeface="Wingdings" panose="05000000000000000000" charset="0"/>
              <a:buNone/>
            </a:pPr>
            <a:endParaRPr lang="en-IN" alt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r>
              <a:rPr lang="en-IN" altLang="en-US" sz="2000">
                <a:solidFill>
                  <a:schemeClr val="bg1">
                    <a:lumMod val="95000"/>
                  </a:schemeClr>
                </a:solidFill>
                <a:latin typeface="Arial" panose="020B0604020202020204" pitchFamily="34" charset="0"/>
                <a:cs typeface="Arial" panose="020B0604020202020204" pitchFamily="34" charset="0"/>
              </a:rPr>
              <a:t>This dashboard benefits companies by offering insights into their stock's historical performance, It enhances their understanding of market trends and investor sentiment, helping in strategic decision-making, investor communication, and overall market positioning.</a:t>
            </a:r>
            <a:endParaRPr lang="en-IN" altLang="en-US" sz="2000">
              <a:solidFill>
                <a:schemeClr val="bg1">
                  <a:lumMod val="95000"/>
                </a:schemeClr>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p:tgtEl>
                                          <p:spTgt spid="45"/>
                                        </p:tgtEl>
                                        <p:attrNameLst>
                                          <p:attrName>ppt_y</p:attrName>
                                        </p:attrNameLst>
                                      </p:cBhvr>
                                      <p:tavLst>
                                        <p:tav tm="0">
                                          <p:val>
                                            <p:strVal val="#ppt_y+#ppt_h*1.125000"/>
                                          </p:val>
                                        </p:tav>
                                        <p:tav tm="100000">
                                          <p:val>
                                            <p:strVal val="#ppt_y"/>
                                          </p:val>
                                        </p:tav>
                                      </p:tavLst>
                                    </p:anim>
                                    <p:animEffect transition="in" filter="wipe(up)">
                                      <p:cBhvr>
                                        <p:cTn id="16" dur="5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additive="base">
                                        <p:cTn id="2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0" end="0"/>
                                            </p:txEl>
                                          </p:spTgt>
                                        </p:tgtEl>
                                      </p:cBhvr>
                                    </p:animEffect>
                                  </p:childTnLst>
                                </p:cTn>
                              </p:par>
                              <p:par>
                                <p:cTn id="23" presetID="12" presetClass="entr" presetSubtype="4"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2" end="2"/>
                                            </p:txEl>
                                          </p:spTgt>
                                        </p:tgtEl>
                                      </p:cBhvr>
                                    </p:animEffect>
                                  </p:childTnLst>
                                </p:cTn>
                              </p:par>
                              <p:par>
                                <p:cTn id="27" presetID="1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0" dur="500"/>
                                        <p:tgtEl>
                                          <p:spTgt spid="3">
                                            <p:txEl>
                                              <p:pRg st="4" end="4"/>
                                            </p:txEl>
                                          </p:spTgt>
                                        </p:tgtEl>
                                      </p:cBhvr>
                                    </p:animEffect>
                                  </p:childTnLst>
                                </p:cTn>
                              </p:par>
                              <p:par>
                                <p:cTn id="31" presetID="1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B56A6"/>
            </a:gs>
            <a:gs pos="100000">
              <a:srgbClr val="221195"/>
            </a:gs>
          </a:gsLst>
          <a:lin ang="5400000" scaled="1"/>
          <a:tileRect/>
        </a:gradFill>
        <a:effectLst/>
      </p:bgPr>
    </p:bg>
    <p:spTree>
      <p:nvGrpSpPr>
        <p:cNvPr id="1" name=""/>
        <p:cNvGrpSpPr/>
        <p:nvPr/>
      </p:nvGrpSpPr>
      <p:grpSpPr>
        <a:xfrm>
          <a:off x="0" y="0"/>
          <a:ext cx="0" cy="0"/>
          <a:chOff x="0" y="0"/>
          <a:chExt cx="0" cy="0"/>
        </a:xfrm>
      </p:grpSpPr>
      <p:sp>
        <p:nvSpPr>
          <p:cNvPr id="12" name="任意多边形: 形状 11"/>
          <p:cNvSpPr/>
          <p:nvPr/>
        </p:nvSpPr>
        <p:spPr>
          <a:xfrm>
            <a:off x="0" y="0"/>
            <a:ext cx="3355340"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45" name="组合 44"/>
          <p:cNvGrpSpPr/>
          <p:nvPr/>
        </p:nvGrpSpPr>
        <p:grpSpPr>
          <a:xfrm rot="16200000">
            <a:off x="3158472" y="972681"/>
            <a:ext cx="761187" cy="761187"/>
            <a:chOff x="1984442" y="5680952"/>
            <a:chExt cx="476655" cy="476655"/>
          </a:xfrm>
          <a:solidFill>
            <a:srgbClr val="AF2EE2"/>
          </a:solidFill>
        </p:grpSpPr>
        <p:sp>
          <p:nvSpPr>
            <p:cNvPr id="28" name="椭圆 27"/>
            <p:cNvSpPr/>
            <p:nvPr/>
          </p:nvSpPr>
          <p:spPr>
            <a:xfrm>
              <a:off x="1984442" y="5680952"/>
              <a:ext cx="476655" cy="476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半闭框 29"/>
            <p:cNvSpPr/>
            <p:nvPr/>
          </p:nvSpPr>
          <p:spPr>
            <a:xfrm rot="13500593">
              <a:off x="2141181" y="5797398"/>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2" name="Text Box 1"/>
          <p:cNvSpPr txBox="1"/>
          <p:nvPr/>
        </p:nvSpPr>
        <p:spPr>
          <a:xfrm>
            <a:off x="431800" y="972820"/>
            <a:ext cx="3488055" cy="460375"/>
          </a:xfrm>
          <a:prstGeom prst="rect">
            <a:avLst/>
          </a:prstGeom>
          <a:noFill/>
        </p:spPr>
        <p:txBody>
          <a:bodyPr wrap="square" rtlCol="0">
            <a:spAutoFit/>
            <a:scene3d>
              <a:camera prst="orthographicFront"/>
              <a:lightRig rig="threePt" dir="t"/>
            </a:scene3d>
          </a:bodyPr>
          <a:p>
            <a:r>
              <a:rPr lang="en-IN" altLang="en-US" sz="2400" u="sng">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rPr>
              <a:t>6.Course</a:t>
            </a:r>
            <a:r>
              <a:rPr lang="en-IN" altLang="en-US" sz="2400" u="sng">
                <a:ln w="22225">
                  <a:solidFill>
                    <a:schemeClr val="accent2"/>
                  </a:solidFill>
                  <a:prstDash val="solid"/>
                </a:ln>
                <a:solidFill>
                  <a:schemeClr val="accent2">
                    <a:lumMod val="40000"/>
                    <a:lumOff val="60000"/>
                  </a:schemeClr>
                </a:solidFill>
                <a:effectLst/>
              </a:rPr>
              <a:t> :-</a:t>
            </a:r>
            <a:endParaRPr lang="en-IN" altLang="en-US" sz="2400" u="sng">
              <a:ln w="22225">
                <a:solidFill>
                  <a:schemeClr val="accent2"/>
                </a:solidFill>
                <a:prstDash val="solid"/>
              </a:ln>
              <a:solidFill>
                <a:schemeClr val="accent2">
                  <a:lumMod val="40000"/>
                  <a:lumOff val="60000"/>
                </a:schemeClr>
              </a:solidFill>
              <a:effectLst/>
            </a:endParaRPr>
          </a:p>
        </p:txBody>
      </p:sp>
      <p:sp>
        <p:nvSpPr>
          <p:cNvPr id="3" name="Text Box 2"/>
          <p:cNvSpPr txBox="1"/>
          <p:nvPr/>
        </p:nvSpPr>
        <p:spPr>
          <a:xfrm rot="10800000" flipV="1">
            <a:off x="4415155" y="608965"/>
            <a:ext cx="7485380" cy="5833110"/>
          </a:xfrm>
          <a:prstGeom prst="rect">
            <a:avLst/>
          </a:prstGeom>
          <a:noFill/>
        </p:spPr>
        <p:txBody>
          <a:bodyPr wrap="square" rtlCol="0">
            <a:noAutofit/>
          </a:bodyPr>
          <a:p>
            <a:pPr marL="342900" indent="-342900">
              <a:buFont typeface="Wingdings" panose="05000000000000000000" charset="0"/>
              <a:buChar char="Ø"/>
            </a:pPr>
            <a:r>
              <a:rPr lang="en-US" sz="2000">
                <a:solidFill>
                  <a:schemeClr val="bg1">
                    <a:lumMod val="95000"/>
                  </a:schemeClr>
                </a:solidFill>
                <a:latin typeface="Arial" panose="020B0604020202020204" pitchFamily="34" charset="0"/>
                <a:cs typeface="Arial" panose="020B0604020202020204" pitchFamily="34" charset="0"/>
              </a:rPr>
              <a:t>The courses cover essential aspects of the stock market, introducing beginners to its terminologies, concepts,</a:t>
            </a:r>
            <a:r>
              <a:rPr lang="en-IN" altLang="en-US" sz="2000">
                <a:solidFill>
                  <a:schemeClr val="bg1">
                    <a:lumMod val="95000"/>
                  </a:schemeClr>
                </a:solidFill>
                <a:latin typeface="Arial" panose="020B0604020202020204" pitchFamily="34" charset="0"/>
                <a:cs typeface="Arial" panose="020B0604020202020204" pitchFamily="34" charset="0"/>
              </a:rPr>
              <a:t>and its fundamental and technical analysis of the stocks and also realted information of our website.</a:t>
            </a:r>
            <a:endParaRPr lang="en-IN" alt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endParaRPr lang="en-IN" alt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r>
              <a:rPr lang="en-IN" altLang="en-US" sz="2000">
                <a:solidFill>
                  <a:schemeClr val="bg1">
                    <a:lumMod val="95000"/>
                  </a:schemeClr>
                </a:solidFill>
                <a:latin typeface="Arial" panose="020B0604020202020204" pitchFamily="34" charset="0"/>
                <a:cs typeface="Arial" panose="020B0604020202020204" pitchFamily="34" charset="0"/>
              </a:rPr>
              <a:t>These videos helps users for better trading and investment in the stock market world that eventually benefits the company’s economy and users finanancial status.</a:t>
            </a:r>
            <a:endParaRPr lang="en-IN" alt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endParaRPr lang="en-IN" alt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r>
              <a:rPr lang="en-IN" altLang="en-US" sz="2000">
                <a:solidFill>
                  <a:schemeClr val="bg1">
                    <a:lumMod val="95000"/>
                  </a:schemeClr>
                </a:solidFill>
                <a:latin typeface="Arial" panose="020B0604020202020204" pitchFamily="34" charset="0"/>
                <a:cs typeface="Arial" panose="020B0604020202020204" pitchFamily="34" charset="0"/>
              </a:rPr>
              <a:t>It is an user friendly application for an begineer who wants to build his career in stock market field, where technical and fundamental analysing of charts and patterns helps users to identify the market rate.</a:t>
            </a:r>
            <a:endParaRPr lang="en-IN" alt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endParaRPr lang="en-IN" alt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endParaRPr lang="en-IN" alt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endParaRPr lang="en-IN" alt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endParaRPr lang="en-IN" alt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endParaRPr lang="en-IN" altLang="en-US" sz="2000">
              <a:solidFill>
                <a:schemeClr val="bg1">
                  <a:lumMod val="95000"/>
                </a:schemeClr>
              </a:solidFill>
              <a:latin typeface="Arial" panose="020B0604020202020204" pitchFamily="34" charset="0"/>
              <a:cs typeface="Arial" panose="020B0604020202020204" pitchFamily="34" charset="0"/>
            </a:endParaRPr>
          </a:p>
          <a:p>
            <a:pPr indent="0">
              <a:buFont typeface="Wingdings" panose="05000000000000000000" charset="0"/>
              <a:buNone/>
            </a:pPr>
            <a:endParaRPr lang="en-IN" altLang="en-US" sz="2000">
              <a:solidFill>
                <a:schemeClr val="bg1">
                  <a:lumMod val="95000"/>
                </a:schemeClr>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9" presetClass="entr" presetSubtype="0" accel="10000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45"/>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45"/>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additive="base">
                                        <p:cTn id="23"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0" end="0"/>
                                            </p:txEl>
                                          </p:spTgt>
                                        </p:tgtEl>
                                      </p:cBhvr>
                                    </p:animEffect>
                                  </p:childTnLst>
                                </p:cTn>
                              </p:par>
                              <p:par>
                                <p:cTn id="25" presetID="12" presetClass="entr" presetSubtype="4"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2" end="2"/>
                                            </p:txEl>
                                          </p:spTgt>
                                        </p:tgtEl>
                                      </p:cBhvr>
                                    </p:animEffect>
                                  </p:childTnLst>
                                </p:cTn>
                              </p:par>
                              <p:par>
                                <p:cTn id="29" presetID="12" presetClass="entr" presetSubtype="4"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B56A6"/>
            </a:gs>
            <a:gs pos="100000">
              <a:srgbClr val="221195"/>
            </a:gs>
          </a:gsLst>
          <a:lin ang="5400000" scaled="1"/>
          <a:tileRect/>
        </a:gradFill>
        <a:effectLst/>
      </p:bgPr>
    </p:bg>
    <p:spTree>
      <p:nvGrpSpPr>
        <p:cNvPr id="1" name=""/>
        <p:cNvGrpSpPr/>
        <p:nvPr/>
      </p:nvGrpSpPr>
      <p:grpSpPr>
        <a:xfrm>
          <a:off x="0" y="0"/>
          <a:ext cx="0" cy="0"/>
          <a:chOff x="0" y="0"/>
          <a:chExt cx="0" cy="0"/>
        </a:xfrm>
      </p:grpSpPr>
      <p:sp>
        <p:nvSpPr>
          <p:cNvPr id="12" name="任意多边形: 形状 11"/>
          <p:cNvSpPr/>
          <p:nvPr/>
        </p:nvSpPr>
        <p:spPr>
          <a:xfrm>
            <a:off x="0" y="0"/>
            <a:ext cx="3355340"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45" name="组合 44"/>
          <p:cNvGrpSpPr/>
          <p:nvPr/>
        </p:nvGrpSpPr>
        <p:grpSpPr>
          <a:xfrm rot="16200000">
            <a:off x="3223242" y="902831"/>
            <a:ext cx="761187" cy="761187"/>
            <a:chOff x="1984442" y="5680952"/>
            <a:chExt cx="476655" cy="476655"/>
          </a:xfrm>
          <a:solidFill>
            <a:srgbClr val="AF2EE2"/>
          </a:solidFill>
        </p:grpSpPr>
        <p:sp>
          <p:nvSpPr>
            <p:cNvPr id="28" name="椭圆 27"/>
            <p:cNvSpPr/>
            <p:nvPr/>
          </p:nvSpPr>
          <p:spPr>
            <a:xfrm>
              <a:off x="1984442" y="5680952"/>
              <a:ext cx="476655" cy="476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半闭框 29"/>
            <p:cNvSpPr/>
            <p:nvPr/>
          </p:nvSpPr>
          <p:spPr>
            <a:xfrm rot="13500593">
              <a:off x="2141181" y="5797398"/>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2" name="Text Box 1"/>
          <p:cNvSpPr txBox="1"/>
          <p:nvPr/>
        </p:nvSpPr>
        <p:spPr>
          <a:xfrm>
            <a:off x="333375" y="1007110"/>
            <a:ext cx="4403725" cy="460375"/>
          </a:xfrm>
          <a:prstGeom prst="rect">
            <a:avLst/>
          </a:prstGeom>
          <a:noFill/>
        </p:spPr>
        <p:txBody>
          <a:bodyPr wrap="square" rtlCol="0">
            <a:spAutoFit/>
            <a:scene3d>
              <a:camera prst="orthographicFront"/>
              <a:lightRig rig="threePt" dir="t"/>
            </a:scene3d>
          </a:bodyPr>
          <a:p>
            <a:r>
              <a:rPr lang="en-IN" altLang="en-US" sz="2400" u="sng">
                <a:ln w="22225">
                  <a:solidFill>
                    <a:schemeClr val="accent2"/>
                  </a:solidFill>
                  <a:prstDash val="solid"/>
                </a:ln>
                <a:solidFill>
                  <a:schemeClr val="accent2">
                    <a:lumMod val="40000"/>
                    <a:lumOff val="60000"/>
                  </a:schemeClr>
                </a:solidFill>
                <a:effectLst/>
              </a:rPr>
              <a:t> 4.</a:t>
            </a:r>
            <a:r>
              <a:rPr lang="en-IN" altLang="en-US" sz="2400" u="sng">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rPr>
              <a:t>Predict</a:t>
            </a:r>
            <a:r>
              <a:rPr lang="en-IN" altLang="en-US" sz="2400" u="sng">
                <a:ln w="22225">
                  <a:solidFill>
                    <a:schemeClr val="accent2"/>
                  </a:solidFill>
                  <a:prstDash val="solid"/>
                </a:ln>
                <a:solidFill>
                  <a:schemeClr val="accent2">
                    <a:lumMod val="40000"/>
                    <a:lumOff val="60000"/>
                  </a:schemeClr>
                </a:solidFill>
                <a:effectLst/>
              </a:rPr>
              <a:t> :-</a:t>
            </a:r>
            <a:endParaRPr lang="en-IN" altLang="en-US" sz="2400" u="sng">
              <a:ln w="22225">
                <a:solidFill>
                  <a:schemeClr val="accent2"/>
                </a:solidFill>
                <a:prstDash val="solid"/>
              </a:ln>
              <a:solidFill>
                <a:schemeClr val="accent2">
                  <a:lumMod val="40000"/>
                  <a:lumOff val="60000"/>
                </a:schemeClr>
              </a:solidFill>
              <a:effectLst/>
            </a:endParaRPr>
          </a:p>
        </p:txBody>
      </p:sp>
      <p:sp>
        <p:nvSpPr>
          <p:cNvPr id="3" name="Text Box 2"/>
          <p:cNvSpPr txBox="1"/>
          <p:nvPr/>
        </p:nvSpPr>
        <p:spPr>
          <a:xfrm>
            <a:off x="4347210" y="1007110"/>
            <a:ext cx="7379970" cy="4799965"/>
          </a:xfrm>
          <a:prstGeom prst="rect">
            <a:avLst/>
          </a:prstGeom>
          <a:noFill/>
        </p:spPr>
        <p:txBody>
          <a:bodyPr wrap="square" rtlCol="0">
            <a:spAutoFit/>
          </a:bodyPr>
          <a:p>
            <a:pPr marL="285750" indent="-285750">
              <a:buFont typeface="Wingdings" panose="05000000000000000000" charset="0"/>
              <a:buChar char="Ø"/>
            </a:pPr>
            <a:r>
              <a:rPr lang="en-US">
                <a:solidFill>
                  <a:schemeClr val="bg1"/>
                </a:solidFill>
                <a:latin typeface="Arial" panose="020B0604020202020204" pitchFamily="34" charset="0"/>
                <a:cs typeface="Arial" panose="020B0604020202020204" pitchFamily="34" charset="0"/>
              </a:rPr>
              <a:t>The "Predict" tab allows users to input historical stock data of their chosen company and specify the number of future days for prediction. Utilizing this input, the tab employs predictive models to estimate future closing prices</a:t>
            </a:r>
            <a:r>
              <a:rPr lang="en-IN" altLang="en-US">
                <a:solidFill>
                  <a:schemeClr val="bg1"/>
                </a:solidFill>
                <a:latin typeface="Arial" panose="020B0604020202020204" pitchFamily="34" charset="0"/>
                <a:cs typeface="Arial" panose="020B0604020202020204" pitchFamily="34" charset="0"/>
              </a:rPr>
              <a:t>,</a:t>
            </a:r>
            <a:r>
              <a:rPr lang="en-US">
                <a:solidFill>
                  <a:schemeClr val="bg1"/>
                </a:solidFill>
                <a:latin typeface="Arial" panose="020B0604020202020204" pitchFamily="34" charset="0"/>
                <a:cs typeface="Arial" panose="020B0604020202020204" pitchFamily="34" charset="0"/>
              </a:rPr>
              <a:t>offering users insights into potential trends based on their provided historical data.</a:t>
            </a:r>
            <a:endParaRPr 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endParaRPr 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r>
              <a:rPr lang="en-IN" altLang="en-US">
                <a:solidFill>
                  <a:schemeClr val="bg1"/>
                </a:solidFill>
                <a:latin typeface="Arial" panose="020B0604020202020204" pitchFamily="34" charset="0"/>
                <a:cs typeface="Arial" panose="020B0604020202020204" pitchFamily="34" charset="0"/>
              </a:rPr>
              <a:t>The predictive models are been done using LSTM,GRU,RNN where LSTMs, advanced neural networks, excel at understanding sequences like stock price data, capturing intricate patterns over time. Used in stock prediction, LSTMs analyze historical trends to forecast future prices, aiding investors in decision-making.</a:t>
            </a: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r>
              <a:rPr lang="en-IN" altLang="en-US">
                <a:solidFill>
                  <a:schemeClr val="bg1"/>
                </a:solidFill>
                <a:latin typeface="Arial" panose="020B0604020202020204" pitchFamily="34" charset="0"/>
                <a:cs typeface="Arial" panose="020B0604020202020204" pitchFamily="34" charset="0"/>
              </a:rPr>
              <a:t> GRU captures trends, volatility, and potential trading signals, despite having a simpler architecture compared to some other models. </a:t>
            </a: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endParaRPr lang="en-IN" altLang="en-US">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B56A6"/>
            </a:gs>
            <a:gs pos="100000">
              <a:srgbClr val="221195"/>
            </a:gs>
          </a:gsLst>
          <a:lin ang="5400000" scaled="1"/>
          <a:tileRect/>
        </a:gradFill>
        <a:effectLst/>
      </p:bgPr>
    </p:bg>
    <p:spTree>
      <p:nvGrpSpPr>
        <p:cNvPr id="1" name=""/>
        <p:cNvGrpSpPr/>
        <p:nvPr/>
      </p:nvGrpSpPr>
      <p:grpSpPr>
        <a:xfrm>
          <a:off x="0" y="0"/>
          <a:ext cx="0" cy="0"/>
          <a:chOff x="0" y="0"/>
          <a:chExt cx="0" cy="0"/>
        </a:xfrm>
      </p:grpSpPr>
      <p:sp>
        <p:nvSpPr>
          <p:cNvPr id="12" name="任意多边形: 形状 11"/>
          <p:cNvSpPr/>
          <p:nvPr/>
        </p:nvSpPr>
        <p:spPr>
          <a:xfrm>
            <a:off x="0" y="0"/>
            <a:ext cx="1617345"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任意多边形: 形状 11"/>
          <p:cNvSpPr/>
          <p:nvPr/>
        </p:nvSpPr>
        <p:spPr>
          <a:xfrm>
            <a:off x="1743075" y="0"/>
            <a:ext cx="371475"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5" name="任意多边形: 形状 11"/>
          <p:cNvSpPr/>
          <p:nvPr/>
        </p:nvSpPr>
        <p:spPr>
          <a:xfrm>
            <a:off x="2240280" y="0"/>
            <a:ext cx="371475"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6" name="任意多边形: 形状 11"/>
          <p:cNvSpPr/>
          <p:nvPr/>
        </p:nvSpPr>
        <p:spPr>
          <a:xfrm>
            <a:off x="11511915" y="0"/>
            <a:ext cx="680085"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7" name="Chord 6"/>
          <p:cNvSpPr/>
          <p:nvPr/>
        </p:nvSpPr>
        <p:spPr>
          <a:xfrm rot="1320000">
            <a:off x="11091545" y="2321560"/>
            <a:ext cx="1553210" cy="1616075"/>
          </a:xfrm>
          <a:prstGeom prst="cho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rot="16200000">
            <a:off x="10881995" y="2606675"/>
            <a:ext cx="1928495" cy="894715"/>
          </a:xfrm>
          <a:prstGeom prst="rect">
            <a:avLst/>
          </a:prstGeom>
          <a:noFill/>
        </p:spPr>
        <p:txBody>
          <a:bodyPr wrap="square" rtlCol="0">
            <a:noAutofit/>
            <a:scene3d>
              <a:camera prst="orthographicFront"/>
              <a:lightRig rig="threePt" dir="t"/>
            </a:scene3d>
          </a:bodyPr>
          <a:p>
            <a:r>
              <a:rPr lang="en-IN" altLang="en-US" sz="2400">
                <a:ln w="22225">
                  <a:solidFill>
                    <a:schemeClr val="accent2"/>
                  </a:solidFill>
                  <a:prstDash val="solid"/>
                </a:ln>
                <a:solidFill>
                  <a:schemeClr val="accent2">
                    <a:lumMod val="40000"/>
                    <a:lumOff val="60000"/>
                  </a:schemeClr>
                </a:solidFill>
                <a:effectLst/>
              </a:rPr>
              <a:t>Dashboard</a:t>
            </a:r>
            <a:endParaRPr lang="en-IN" altLang="en-US" sz="2400">
              <a:ln w="22225">
                <a:solidFill>
                  <a:schemeClr val="accent2"/>
                </a:solidFill>
                <a:prstDash val="solid"/>
              </a:ln>
              <a:solidFill>
                <a:schemeClr val="accent2">
                  <a:lumMod val="40000"/>
                  <a:lumOff val="60000"/>
                </a:schemeClr>
              </a:solidFill>
              <a:effectLst/>
            </a:endParaRPr>
          </a:p>
        </p:txBody>
      </p:sp>
      <p:pic>
        <p:nvPicPr>
          <p:cNvPr id="10" name="Content Placeholder 9"/>
          <p:cNvPicPr>
            <a:picLocks noChangeAspect="1"/>
          </p:cNvPicPr>
          <p:nvPr>
            <p:ph sz="half" idx="1"/>
          </p:nvPr>
        </p:nvPicPr>
        <p:blipFill>
          <a:blip r:embed="rId1"/>
          <a:stretch>
            <a:fillRect/>
          </a:stretch>
        </p:blipFill>
        <p:spPr>
          <a:xfrm>
            <a:off x="2701925" y="362585"/>
            <a:ext cx="4082415" cy="2804160"/>
          </a:xfrm>
          <a:prstGeom prst="rect">
            <a:avLst/>
          </a:prstGeom>
        </p:spPr>
      </p:pic>
      <p:pic>
        <p:nvPicPr>
          <p:cNvPr id="13" name="Content Placeholder 12"/>
          <p:cNvPicPr>
            <a:picLocks noChangeAspect="1"/>
          </p:cNvPicPr>
          <p:nvPr>
            <p:ph sz="half" idx="2"/>
          </p:nvPr>
        </p:nvPicPr>
        <p:blipFill>
          <a:blip r:embed="rId2"/>
          <a:stretch>
            <a:fillRect/>
          </a:stretch>
        </p:blipFill>
        <p:spPr>
          <a:xfrm>
            <a:off x="3130550" y="3660775"/>
            <a:ext cx="8001635" cy="2882265"/>
          </a:xfrm>
          <a:prstGeom prst="rect">
            <a:avLst/>
          </a:prstGeom>
        </p:spPr>
      </p:pic>
      <p:pic>
        <p:nvPicPr>
          <p:cNvPr id="15" name="Picture 14"/>
          <p:cNvPicPr>
            <a:picLocks noChangeAspect="1"/>
          </p:cNvPicPr>
          <p:nvPr/>
        </p:nvPicPr>
        <p:blipFill>
          <a:blip r:embed="rId3"/>
          <a:srcRect t="22093" r="48089"/>
          <a:stretch>
            <a:fillRect/>
          </a:stretch>
        </p:blipFill>
        <p:spPr>
          <a:xfrm>
            <a:off x="7030085" y="362585"/>
            <a:ext cx="4236085" cy="25914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B56A6"/>
            </a:gs>
            <a:gs pos="100000">
              <a:srgbClr val="221195"/>
            </a:gs>
          </a:gsLst>
          <a:lin ang="5400000" scaled="1"/>
          <a:tileRect/>
        </a:gradFill>
        <a:effectLst/>
      </p:bgPr>
    </p:bg>
    <p:spTree>
      <p:nvGrpSpPr>
        <p:cNvPr id="1" name=""/>
        <p:cNvGrpSpPr/>
        <p:nvPr/>
      </p:nvGrpSpPr>
      <p:grpSpPr>
        <a:xfrm>
          <a:off x="0" y="0"/>
          <a:ext cx="0" cy="0"/>
          <a:chOff x="0" y="0"/>
          <a:chExt cx="0" cy="0"/>
        </a:xfrm>
      </p:grpSpPr>
      <p:sp>
        <p:nvSpPr>
          <p:cNvPr id="12" name="任意多边形: 形状 11"/>
          <p:cNvSpPr/>
          <p:nvPr/>
        </p:nvSpPr>
        <p:spPr>
          <a:xfrm>
            <a:off x="0" y="0"/>
            <a:ext cx="1617345"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任意多边形: 形状 11"/>
          <p:cNvSpPr/>
          <p:nvPr/>
        </p:nvSpPr>
        <p:spPr>
          <a:xfrm>
            <a:off x="10594340" y="0"/>
            <a:ext cx="563880"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6" name="任意多边形: 形状 11"/>
          <p:cNvSpPr/>
          <p:nvPr/>
        </p:nvSpPr>
        <p:spPr>
          <a:xfrm>
            <a:off x="11511915" y="0"/>
            <a:ext cx="680085"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7" name="Chord 6"/>
          <p:cNvSpPr/>
          <p:nvPr/>
        </p:nvSpPr>
        <p:spPr>
          <a:xfrm rot="1320000">
            <a:off x="11091545" y="2321560"/>
            <a:ext cx="1553210" cy="1616075"/>
          </a:xfrm>
          <a:prstGeom prst="cho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rot="16200000">
            <a:off x="10881995" y="2606675"/>
            <a:ext cx="1928495" cy="894715"/>
          </a:xfrm>
          <a:prstGeom prst="rect">
            <a:avLst/>
          </a:prstGeom>
          <a:noFill/>
        </p:spPr>
        <p:txBody>
          <a:bodyPr wrap="square" rtlCol="0">
            <a:noAutofit/>
            <a:scene3d>
              <a:camera prst="orthographicFront"/>
              <a:lightRig rig="threePt" dir="t"/>
            </a:scene3d>
          </a:bodyPr>
          <a:p>
            <a:r>
              <a:rPr lang="en-IN" altLang="en-US" sz="2400">
                <a:ln w="22225">
                  <a:solidFill>
                    <a:schemeClr val="accent2"/>
                  </a:solidFill>
                  <a:prstDash val="solid"/>
                </a:ln>
                <a:solidFill>
                  <a:schemeClr val="accent2">
                    <a:lumMod val="40000"/>
                    <a:lumOff val="60000"/>
                  </a:schemeClr>
                </a:solidFill>
                <a:effectLst/>
              </a:rPr>
              <a:t>Dashboard</a:t>
            </a:r>
            <a:endParaRPr lang="en-IN" altLang="en-US" sz="2400">
              <a:ln w="22225">
                <a:solidFill>
                  <a:schemeClr val="accent2"/>
                </a:solidFill>
                <a:prstDash val="solid"/>
              </a:ln>
              <a:solidFill>
                <a:schemeClr val="accent2">
                  <a:lumMod val="40000"/>
                  <a:lumOff val="60000"/>
                </a:schemeClr>
              </a:solidFill>
              <a:effectLst/>
            </a:endParaRPr>
          </a:p>
        </p:txBody>
      </p:sp>
      <p:sp>
        <p:nvSpPr>
          <p:cNvPr id="2" name="Chord 1"/>
          <p:cNvSpPr/>
          <p:nvPr/>
        </p:nvSpPr>
        <p:spPr>
          <a:xfrm rot="1320000">
            <a:off x="10393045" y="2321560"/>
            <a:ext cx="1553210" cy="1616075"/>
          </a:xfrm>
          <a:prstGeom prst="cho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rot="16200000">
            <a:off x="10287635" y="2449195"/>
            <a:ext cx="1622425" cy="600075"/>
          </a:xfrm>
          <a:prstGeom prst="rect">
            <a:avLst/>
          </a:prstGeom>
          <a:noFill/>
        </p:spPr>
        <p:txBody>
          <a:bodyPr wrap="square" rtlCol="0">
            <a:noAutofit/>
            <a:scene3d>
              <a:camera prst="orthographicFront"/>
              <a:lightRig rig="threePt" dir="t"/>
            </a:scene3d>
          </a:bodyPr>
          <a:p>
            <a:r>
              <a:rPr lang="en-IN" altLang="en-US" sz="2400">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rPr>
              <a:t>Predict</a:t>
            </a:r>
            <a:endParaRPr lang="en-IN" altLang="en-US" sz="2400">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endParaRPr>
          </a:p>
        </p:txBody>
      </p:sp>
      <p:pic>
        <p:nvPicPr>
          <p:cNvPr id="20" name="Content Placeholder 19"/>
          <p:cNvPicPr>
            <a:picLocks noChangeAspect="1"/>
          </p:cNvPicPr>
          <p:nvPr>
            <p:ph sz="half" idx="1"/>
          </p:nvPr>
        </p:nvPicPr>
        <p:blipFill>
          <a:blip r:embed="rId1"/>
          <a:stretch>
            <a:fillRect/>
          </a:stretch>
        </p:blipFill>
        <p:spPr>
          <a:xfrm>
            <a:off x="2436495" y="220980"/>
            <a:ext cx="6698615" cy="2919730"/>
          </a:xfrm>
          <a:prstGeom prst="rect">
            <a:avLst/>
          </a:prstGeom>
        </p:spPr>
      </p:pic>
      <p:pic>
        <p:nvPicPr>
          <p:cNvPr id="22" name="Content Placeholder 21"/>
          <p:cNvPicPr>
            <a:picLocks noChangeAspect="1"/>
          </p:cNvPicPr>
          <p:nvPr>
            <p:ph sz="half" idx="2"/>
          </p:nvPr>
        </p:nvPicPr>
        <p:blipFill>
          <a:blip r:embed="rId2"/>
          <a:stretch>
            <a:fillRect/>
          </a:stretch>
        </p:blipFill>
        <p:spPr>
          <a:xfrm>
            <a:off x="2393315" y="3284855"/>
            <a:ext cx="6786245" cy="2492375"/>
          </a:xfrm>
          <a:prstGeom prst="rect">
            <a:avLst/>
          </a:prstGeom>
        </p:spPr>
      </p:pic>
      <p:pic>
        <p:nvPicPr>
          <p:cNvPr id="24" name="Picture 23"/>
          <p:cNvPicPr>
            <a:picLocks noChangeAspect="1"/>
          </p:cNvPicPr>
          <p:nvPr/>
        </p:nvPicPr>
        <p:blipFill>
          <a:blip r:embed="rId3"/>
          <a:stretch>
            <a:fillRect/>
          </a:stretch>
        </p:blipFill>
        <p:spPr>
          <a:xfrm>
            <a:off x="1927860" y="5919788"/>
            <a:ext cx="7943850" cy="4095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B56A6"/>
            </a:gs>
            <a:gs pos="100000">
              <a:srgbClr val="221195"/>
            </a:gs>
          </a:gsLst>
          <a:lin ang="5400000" scaled="1"/>
          <a:tileRect/>
        </a:gradFill>
        <a:effectLst/>
      </p:bgPr>
    </p:bg>
    <p:spTree>
      <p:nvGrpSpPr>
        <p:cNvPr id="1" name=""/>
        <p:cNvGrpSpPr/>
        <p:nvPr/>
      </p:nvGrpSpPr>
      <p:grpSpPr>
        <a:xfrm>
          <a:off x="0" y="0"/>
          <a:ext cx="0" cy="0"/>
          <a:chOff x="0" y="0"/>
          <a:chExt cx="0" cy="0"/>
        </a:xfrm>
      </p:grpSpPr>
      <p:sp>
        <p:nvSpPr>
          <p:cNvPr id="12" name="任意多边形: 形状 11"/>
          <p:cNvSpPr/>
          <p:nvPr/>
        </p:nvSpPr>
        <p:spPr>
          <a:xfrm>
            <a:off x="0" y="0"/>
            <a:ext cx="3355340"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45" name="组合 44"/>
          <p:cNvGrpSpPr/>
          <p:nvPr/>
        </p:nvGrpSpPr>
        <p:grpSpPr>
          <a:xfrm rot="16200000">
            <a:off x="3158472" y="972681"/>
            <a:ext cx="761187" cy="761187"/>
            <a:chOff x="1984442" y="5680952"/>
            <a:chExt cx="476655" cy="476655"/>
          </a:xfrm>
          <a:solidFill>
            <a:srgbClr val="AF2EE2"/>
          </a:solidFill>
        </p:grpSpPr>
        <p:sp>
          <p:nvSpPr>
            <p:cNvPr id="28" name="椭圆 27"/>
            <p:cNvSpPr/>
            <p:nvPr/>
          </p:nvSpPr>
          <p:spPr>
            <a:xfrm>
              <a:off x="1984442" y="5680952"/>
              <a:ext cx="476655" cy="476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半闭框 29"/>
            <p:cNvSpPr/>
            <p:nvPr/>
          </p:nvSpPr>
          <p:spPr>
            <a:xfrm rot="13500593">
              <a:off x="2141181" y="5797398"/>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2" name="Text Box 1"/>
          <p:cNvSpPr txBox="1"/>
          <p:nvPr/>
        </p:nvSpPr>
        <p:spPr>
          <a:xfrm>
            <a:off x="431800" y="972820"/>
            <a:ext cx="3488055" cy="460375"/>
          </a:xfrm>
          <a:prstGeom prst="rect">
            <a:avLst/>
          </a:prstGeom>
          <a:noFill/>
        </p:spPr>
        <p:txBody>
          <a:bodyPr wrap="square" rtlCol="0">
            <a:spAutoFit/>
            <a:scene3d>
              <a:camera prst="orthographicFront"/>
              <a:lightRig rig="threePt" dir="t"/>
            </a:scene3d>
          </a:bodyPr>
          <a:p>
            <a:r>
              <a:rPr lang="en-IN" altLang="en-US" sz="2400" u="sng">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rPr>
              <a:t>7.Indicators</a:t>
            </a:r>
            <a:r>
              <a:rPr lang="en-IN" altLang="en-US" sz="2400" u="sng">
                <a:ln w="22225">
                  <a:solidFill>
                    <a:schemeClr val="accent2"/>
                  </a:solidFill>
                  <a:prstDash val="solid"/>
                </a:ln>
                <a:solidFill>
                  <a:schemeClr val="accent2">
                    <a:lumMod val="40000"/>
                    <a:lumOff val="60000"/>
                  </a:schemeClr>
                </a:solidFill>
                <a:effectLst/>
              </a:rPr>
              <a:t> :-</a:t>
            </a:r>
            <a:endParaRPr lang="en-IN" altLang="en-US" sz="2400" u="sng">
              <a:ln w="22225">
                <a:solidFill>
                  <a:schemeClr val="accent2"/>
                </a:solidFill>
                <a:prstDash val="solid"/>
              </a:ln>
              <a:solidFill>
                <a:schemeClr val="accent2">
                  <a:lumMod val="40000"/>
                  <a:lumOff val="60000"/>
                </a:schemeClr>
              </a:solidFill>
              <a:effectLst/>
            </a:endParaRPr>
          </a:p>
        </p:txBody>
      </p:sp>
      <p:sp>
        <p:nvSpPr>
          <p:cNvPr id="3" name="Text Box 2"/>
          <p:cNvSpPr txBox="1"/>
          <p:nvPr/>
        </p:nvSpPr>
        <p:spPr>
          <a:xfrm>
            <a:off x="4298950" y="675640"/>
            <a:ext cx="7399020" cy="5631180"/>
          </a:xfrm>
          <a:prstGeom prst="rect">
            <a:avLst/>
          </a:prstGeom>
          <a:noFill/>
        </p:spPr>
        <p:txBody>
          <a:bodyPr wrap="square" rtlCol="0">
            <a:spAutoFit/>
          </a:bodyPr>
          <a:p>
            <a:pPr marL="342900" indent="-342900">
              <a:buFont typeface="Wingdings" panose="05000000000000000000" charset="0"/>
              <a:buChar char="Ø"/>
            </a:pPr>
            <a:r>
              <a:rPr lang="en-US" sz="2000">
                <a:solidFill>
                  <a:schemeClr val="bg1">
                    <a:lumMod val="95000"/>
                  </a:schemeClr>
                </a:solidFill>
                <a:latin typeface="Arial" panose="020B0604020202020204" pitchFamily="34" charset="0"/>
                <a:cs typeface="Arial" panose="020B0604020202020204" pitchFamily="34" charset="0"/>
              </a:rPr>
              <a:t>Through user inputs, they can choose between ascending or descending order, tailoring their insights to their specific needs. These indicators, ranging from Relative Strength Index (RSI) to Moving Averages, are calculated from reliable financial data sources</a:t>
            </a:r>
            <a:r>
              <a:rPr lang="en-IN" altLang="en-US" sz="2000">
                <a:solidFill>
                  <a:schemeClr val="bg1">
                    <a:lumMod val="95000"/>
                  </a:schemeClr>
                </a:solidFill>
                <a:latin typeface="Arial" panose="020B0604020202020204" pitchFamily="34" charset="0"/>
                <a:cs typeface="Arial" panose="020B0604020202020204" pitchFamily="34" charset="0"/>
              </a:rPr>
              <a:t> like yahoo finance in a specified period given by an user</a:t>
            </a:r>
            <a:r>
              <a:rPr lang="en-US" sz="2000">
                <a:solidFill>
                  <a:schemeClr val="bg1">
                    <a:lumMod val="95000"/>
                  </a:schemeClr>
                </a:solidFill>
                <a:latin typeface="Arial" panose="020B0604020202020204" pitchFamily="34" charset="0"/>
                <a:cs typeface="Arial" panose="020B0604020202020204" pitchFamily="34" charset="0"/>
              </a:rPr>
              <a:t>. </a:t>
            </a:r>
            <a:endParaRPr lang="en-US" sz="2000">
              <a:solidFill>
                <a:schemeClr val="bg1">
                  <a:lumMod val="95000"/>
                </a:schemeClr>
              </a:solidFill>
              <a:latin typeface="Arial" panose="020B0604020202020204" pitchFamily="34" charset="0"/>
              <a:cs typeface="Arial" panose="020B0604020202020204" pitchFamily="34" charset="0"/>
            </a:endParaRPr>
          </a:p>
          <a:p>
            <a:pPr indent="0">
              <a:buFont typeface="Wingdings" panose="05000000000000000000" charset="0"/>
              <a:buNone/>
            </a:pPr>
            <a:endParaRPr 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r>
              <a:rPr lang="en-IN" altLang="en-US" sz="2000">
                <a:solidFill>
                  <a:schemeClr val="bg1">
                    <a:lumMod val="95000"/>
                  </a:schemeClr>
                </a:solidFill>
                <a:latin typeface="Arial" panose="020B0604020202020204" pitchFamily="34" charset="0"/>
                <a:cs typeface="Arial" panose="020B0604020202020204" pitchFamily="34" charset="0"/>
              </a:rPr>
              <a:t>it </a:t>
            </a:r>
            <a:r>
              <a:rPr lang="en-US" sz="2000">
                <a:solidFill>
                  <a:schemeClr val="bg1">
                    <a:lumMod val="95000"/>
                  </a:schemeClr>
                </a:solidFill>
                <a:latin typeface="Arial" panose="020B0604020202020204" pitchFamily="34" charset="0"/>
                <a:cs typeface="Arial" panose="020B0604020202020204" pitchFamily="34" charset="0"/>
              </a:rPr>
              <a:t>enables </a:t>
            </a:r>
            <a:r>
              <a:rPr lang="en-IN" altLang="en-US" sz="2000">
                <a:solidFill>
                  <a:schemeClr val="bg1">
                    <a:lumMod val="95000"/>
                  </a:schemeClr>
                </a:solidFill>
                <a:latin typeface="Arial" panose="020B0604020202020204" pitchFamily="34" charset="0"/>
                <a:cs typeface="Arial" panose="020B0604020202020204" pitchFamily="34" charset="0"/>
              </a:rPr>
              <a:t>users</a:t>
            </a:r>
            <a:r>
              <a:rPr lang="en-US" sz="2000">
                <a:solidFill>
                  <a:schemeClr val="bg1">
                    <a:lumMod val="95000"/>
                  </a:schemeClr>
                </a:solidFill>
                <a:latin typeface="Arial" panose="020B0604020202020204" pitchFamily="34" charset="0"/>
                <a:cs typeface="Arial" panose="020B0604020202020204" pitchFamily="34" charset="0"/>
              </a:rPr>
              <a:t> to quickly access and analyze top-performing metrics within their chosen timeframe</a:t>
            </a:r>
            <a:r>
              <a:rPr lang="en-IN" altLang="en-US" sz="2000">
                <a:solidFill>
                  <a:schemeClr val="bg1">
                    <a:lumMod val="95000"/>
                  </a:schemeClr>
                </a:solidFill>
                <a:latin typeface="Arial" panose="020B0604020202020204" pitchFamily="34" charset="0"/>
                <a:cs typeface="Arial" panose="020B0604020202020204" pitchFamily="34" charset="0"/>
              </a:rPr>
              <a:t>, the app promotes confident decision-making in the complex world of finance. It serves as a valuable tool for both brgineers and experienced investors, helping them navigate the markets with greater clarity and insight.</a:t>
            </a:r>
            <a:endParaRPr lang="en-IN" altLang="en-US" sz="2000">
              <a:solidFill>
                <a:schemeClr val="bg1">
                  <a:lumMod val="95000"/>
                </a:schemeClr>
              </a:solidFill>
              <a:latin typeface="Arial" panose="020B0604020202020204" pitchFamily="34" charset="0"/>
              <a:cs typeface="Arial" panose="020B0604020202020204" pitchFamily="34" charset="0"/>
            </a:endParaRPr>
          </a:p>
          <a:p>
            <a:pPr indent="0">
              <a:buFont typeface="Wingdings" panose="05000000000000000000" charset="0"/>
              <a:buNone/>
            </a:pPr>
            <a:endParaRPr lang="en-IN" alt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r>
              <a:rPr lang="en-IN" altLang="en-US" sz="2000">
                <a:solidFill>
                  <a:schemeClr val="bg1">
                    <a:lumMod val="95000"/>
                  </a:schemeClr>
                </a:solidFill>
                <a:latin typeface="Arial" panose="020B0604020202020204" pitchFamily="34" charset="0"/>
                <a:cs typeface="Arial" panose="020B0604020202020204" pitchFamily="34" charset="0"/>
              </a:rPr>
              <a:t>the data is fetched from yahoofinance and interactive charts,patterrns where developed from the plotly, generates user interface by help of python open source library known as streamlit.</a:t>
            </a:r>
            <a:endParaRPr lang="en-IN" altLang="en-US" sz="2000">
              <a:solidFill>
                <a:schemeClr val="bg1">
                  <a:lumMod val="95000"/>
                </a:schemeClr>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p:tgtEl>
                                          <p:spTgt spid="45"/>
                                        </p:tgtEl>
                                        <p:attrNameLst>
                                          <p:attrName>ppt_y</p:attrName>
                                        </p:attrNameLst>
                                      </p:cBhvr>
                                      <p:tavLst>
                                        <p:tav tm="0">
                                          <p:val>
                                            <p:strVal val="#ppt_y+#ppt_h*1.125000"/>
                                          </p:val>
                                        </p:tav>
                                        <p:tav tm="100000">
                                          <p:val>
                                            <p:strVal val="#ppt_y"/>
                                          </p:val>
                                        </p:tav>
                                      </p:tavLst>
                                    </p:anim>
                                    <p:animEffect transition="in" filter="wipe(up)">
                                      <p:cBhvr>
                                        <p:cTn id="16" dur="5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additive="base">
                                        <p:cTn id="2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0" end="0"/>
                                            </p:txEl>
                                          </p:spTgt>
                                        </p:tgtEl>
                                      </p:cBhvr>
                                    </p:animEffect>
                                  </p:childTnLst>
                                </p:cTn>
                              </p:par>
                              <p:par>
                                <p:cTn id="23" presetID="12" presetClass="entr" presetSubtype="4"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2" end="2"/>
                                            </p:txEl>
                                          </p:spTgt>
                                        </p:tgtEl>
                                      </p:cBhvr>
                                    </p:animEffect>
                                  </p:childTnLst>
                                </p:cTn>
                              </p:par>
                              <p:par>
                                <p:cTn id="27" presetID="1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B56A6"/>
            </a:gs>
            <a:gs pos="100000">
              <a:srgbClr val="221195"/>
            </a:gs>
          </a:gsLst>
          <a:lin ang="5400000" scaled="1"/>
          <a:tileRect/>
        </a:gradFill>
        <a:effectLst/>
      </p:bgPr>
    </p:bg>
    <p:spTree>
      <p:nvGrpSpPr>
        <p:cNvPr id="1" name=""/>
        <p:cNvGrpSpPr/>
        <p:nvPr/>
      </p:nvGrpSpPr>
      <p:grpSpPr>
        <a:xfrm>
          <a:off x="0" y="0"/>
          <a:ext cx="0" cy="0"/>
          <a:chOff x="0" y="0"/>
          <a:chExt cx="0" cy="0"/>
        </a:xfrm>
      </p:grpSpPr>
      <p:sp>
        <p:nvSpPr>
          <p:cNvPr id="12" name="任意多边形: 形状 11"/>
          <p:cNvSpPr/>
          <p:nvPr/>
        </p:nvSpPr>
        <p:spPr>
          <a:xfrm>
            <a:off x="-19050" y="0"/>
            <a:ext cx="3355340"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45" name="组合 44"/>
          <p:cNvGrpSpPr/>
          <p:nvPr/>
        </p:nvGrpSpPr>
        <p:grpSpPr>
          <a:xfrm rot="16200000">
            <a:off x="3158472" y="972681"/>
            <a:ext cx="761187" cy="761187"/>
            <a:chOff x="1984442" y="5680952"/>
            <a:chExt cx="476655" cy="476655"/>
          </a:xfrm>
          <a:solidFill>
            <a:srgbClr val="AF2EE2"/>
          </a:solidFill>
        </p:grpSpPr>
        <p:sp>
          <p:nvSpPr>
            <p:cNvPr id="28" name="椭圆 27"/>
            <p:cNvSpPr/>
            <p:nvPr/>
          </p:nvSpPr>
          <p:spPr>
            <a:xfrm>
              <a:off x="1984442" y="5680952"/>
              <a:ext cx="476655" cy="476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半闭框 29"/>
            <p:cNvSpPr/>
            <p:nvPr/>
          </p:nvSpPr>
          <p:spPr>
            <a:xfrm rot="13500593">
              <a:off x="2141181" y="5797398"/>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2" name="Text Box 1"/>
          <p:cNvSpPr txBox="1"/>
          <p:nvPr/>
        </p:nvSpPr>
        <p:spPr>
          <a:xfrm>
            <a:off x="431800" y="972820"/>
            <a:ext cx="3488055" cy="460375"/>
          </a:xfrm>
          <a:prstGeom prst="rect">
            <a:avLst/>
          </a:prstGeom>
          <a:noFill/>
        </p:spPr>
        <p:txBody>
          <a:bodyPr wrap="square" rtlCol="0">
            <a:spAutoFit/>
            <a:scene3d>
              <a:camera prst="orthographicFront"/>
              <a:lightRig rig="threePt" dir="t"/>
            </a:scene3d>
          </a:bodyPr>
          <a:p>
            <a:r>
              <a:rPr lang="en-IN" altLang="en-US" sz="2400" u="sng">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rPr>
              <a:t>8.Bot</a:t>
            </a:r>
            <a:r>
              <a:rPr lang="en-IN" altLang="en-US" sz="2400" u="sng">
                <a:ln w="22225">
                  <a:solidFill>
                    <a:schemeClr val="accent2"/>
                  </a:solidFill>
                  <a:prstDash val="solid"/>
                </a:ln>
                <a:solidFill>
                  <a:schemeClr val="accent2">
                    <a:lumMod val="40000"/>
                    <a:lumOff val="60000"/>
                  </a:schemeClr>
                </a:solidFill>
                <a:effectLst/>
              </a:rPr>
              <a:t> :-</a:t>
            </a:r>
            <a:endParaRPr lang="en-IN" altLang="en-US" sz="2400" u="sng">
              <a:ln w="22225">
                <a:solidFill>
                  <a:schemeClr val="accent2"/>
                </a:solidFill>
                <a:prstDash val="solid"/>
              </a:ln>
              <a:solidFill>
                <a:schemeClr val="accent2">
                  <a:lumMod val="40000"/>
                  <a:lumOff val="60000"/>
                </a:schemeClr>
              </a:solidFill>
              <a:effectLst/>
            </a:endParaRPr>
          </a:p>
        </p:txBody>
      </p:sp>
      <p:sp>
        <p:nvSpPr>
          <p:cNvPr id="3" name="Text Box 2"/>
          <p:cNvSpPr txBox="1"/>
          <p:nvPr/>
        </p:nvSpPr>
        <p:spPr>
          <a:xfrm>
            <a:off x="4250690" y="1361440"/>
            <a:ext cx="7447280" cy="4399915"/>
          </a:xfrm>
          <a:prstGeom prst="rect">
            <a:avLst/>
          </a:prstGeom>
          <a:noFill/>
        </p:spPr>
        <p:txBody>
          <a:bodyPr wrap="square" rtlCol="0">
            <a:spAutoFit/>
          </a:bodyPr>
          <a:p>
            <a:pPr marL="342900" indent="-342900">
              <a:buFont typeface="Wingdings" panose="05000000000000000000" charset="0"/>
              <a:buChar char="Ø"/>
            </a:pPr>
            <a:r>
              <a:rPr lang="en-IN" altLang="en-US" sz="2000">
                <a:solidFill>
                  <a:schemeClr val="bg1">
                    <a:lumMod val="95000"/>
                  </a:schemeClr>
                </a:solidFill>
                <a:latin typeface="Arial" panose="020B0604020202020204" pitchFamily="34" charset="0"/>
                <a:cs typeface="Arial" panose="020B0604020202020204" pitchFamily="34" charset="0"/>
              </a:rPr>
              <a:t>A chatbot application designed to simulate human conversation through text . It serves as a virtual assistant that can engage in natural language conversations with users, responding to their queries, providing information, and assisting with tasks.</a:t>
            </a:r>
            <a:endParaRPr lang="en-IN" altLang="en-US" sz="2000">
              <a:solidFill>
                <a:schemeClr val="bg1">
                  <a:lumMod val="95000"/>
                </a:schemeClr>
              </a:solidFill>
              <a:latin typeface="Arial" panose="020B0604020202020204" pitchFamily="34" charset="0"/>
              <a:cs typeface="Arial" panose="020B0604020202020204" pitchFamily="34" charset="0"/>
            </a:endParaRPr>
          </a:p>
          <a:p>
            <a:pPr indent="0">
              <a:buFont typeface="Wingdings" panose="05000000000000000000" charset="0"/>
              <a:buNone/>
            </a:pPr>
            <a:endParaRPr lang="en-IN" alt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r>
              <a:rPr lang="en-IN" altLang="en-US" sz="2000">
                <a:solidFill>
                  <a:schemeClr val="bg1">
                    <a:lumMod val="95000"/>
                  </a:schemeClr>
                </a:solidFill>
                <a:latin typeface="Arial" panose="020B0604020202020204" pitchFamily="34" charset="0"/>
                <a:cs typeface="Arial" panose="020B0604020202020204" pitchFamily="34" charset="0"/>
              </a:rPr>
              <a:t>Chatbots use techniques from natural language processing (NLP) to understand and interpret user input, generate appropriate responses, and provide relevant information. </a:t>
            </a:r>
            <a:endParaRPr lang="en-IN" altLang="en-US" sz="2000">
              <a:solidFill>
                <a:schemeClr val="bg1">
                  <a:lumMod val="95000"/>
                </a:schemeClr>
              </a:solidFill>
              <a:latin typeface="Arial" panose="020B0604020202020204" pitchFamily="34" charset="0"/>
              <a:cs typeface="Arial" panose="020B0604020202020204" pitchFamily="34" charset="0"/>
            </a:endParaRPr>
          </a:p>
          <a:p>
            <a:pPr indent="0">
              <a:buFont typeface="Wingdings" panose="05000000000000000000" charset="0"/>
              <a:buNone/>
            </a:pPr>
            <a:endParaRPr lang="en-IN" alt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r>
              <a:rPr lang="en-IN" altLang="en-US" sz="2000">
                <a:solidFill>
                  <a:schemeClr val="bg1">
                    <a:lumMod val="95000"/>
                  </a:schemeClr>
                </a:solidFill>
                <a:latin typeface="Arial" panose="020B0604020202020204" pitchFamily="34" charset="0"/>
                <a:cs typeface="Arial" panose="020B0604020202020204" pitchFamily="34" charset="0"/>
              </a:rPr>
              <a:t>Thus chatbot provides information not only related to stock market it also provides the business, entertainment,scientific related information that helps users to clarify their queries.</a:t>
            </a:r>
            <a:endParaRPr lang="en-IN" altLang="en-US" sz="2000">
              <a:solidFill>
                <a:schemeClr val="bg1">
                  <a:lumMod val="95000"/>
                </a:schemeClr>
              </a:solidFill>
              <a:latin typeface="Arial" panose="020B0604020202020204" pitchFamily="34" charset="0"/>
              <a:cs typeface="Arial" panose="020B0604020202020204" pitchFamily="34" charset="0"/>
            </a:endParaRPr>
          </a:p>
          <a:p>
            <a:pPr indent="0">
              <a:buFont typeface="Wingdings" panose="05000000000000000000" charset="0"/>
              <a:buNone/>
            </a:pPr>
            <a:r>
              <a:rPr lang="en-IN" altLang="en-US" sz="2000">
                <a:solidFill>
                  <a:schemeClr val="bg1">
                    <a:lumMod val="95000"/>
                  </a:schemeClr>
                </a:solidFill>
                <a:latin typeface="Arial" panose="020B0604020202020204" pitchFamily="34" charset="0"/>
                <a:cs typeface="Arial" panose="020B0604020202020204" pitchFamily="34" charset="0"/>
              </a:rPr>
              <a:t>  </a:t>
            </a:r>
            <a:endParaRPr lang="en-IN" altLang="en-US" sz="2000">
              <a:solidFill>
                <a:schemeClr val="bg1">
                  <a:lumMod val="95000"/>
                </a:schemeClr>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p:tgtEl>
                                          <p:spTgt spid="45"/>
                                        </p:tgtEl>
                                        <p:attrNameLst>
                                          <p:attrName>ppt_y</p:attrName>
                                        </p:attrNameLst>
                                      </p:cBhvr>
                                      <p:tavLst>
                                        <p:tav tm="0">
                                          <p:val>
                                            <p:strVal val="#ppt_y+#ppt_h*1.125000"/>
                                          </p:val>
                                        </p:tav>
                                        <p:tav tm="100000">
                                          <p:val>
                                            <p:strVal val="#ppt_y"/>
                                          </p:val>
                                        </p:tav>
                                      </p:tavLst>
                                    </p:anim>
                                    <p:animEffect transition="in" filter="wipe(up)">
                                      <p:cBhvr>
                                        <p:cTn id="16" dur="5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additive="base">
                                        <p:cTn id="2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0" end="0"/>
                                            </p:txEl>
                                          </p:spTgt>
                                        </p:tgtEl>
                                      </p:cBhvr>
                                    </p:animEffect>
                                  </p:childTnLst>
                                </p:cTn>
                              </p:par>
                              <p:par>
                                <p:cTn id="23" presetID="12" presetClass="entr" presetSubtype="4"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2" end="2"/>
                                            </p:txEl>
                                          </p:spTgt>
                                        </p:tgtEl>
                                      </p:cBhvr>
                                    </p:animEffect>
                                  </p:childTnLst>
                                </p:cTn>
                              </p:par>
                              <p:par>
                                <p:cTn id="27" presetID="1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0" dur="500"/>
                                        <p:tgtEl>
                                          <p:spTgt spid="3">
                                            <p:txEl>
                                              <p:pRg st="4" end="4"/>
                                            </p:txEl>
                                          </p:spTgt>
                                        </p:tgtEl>
                                      </p:cBhvr>
                                    </p:animEffect>
                                  </p:childTnLst>
                                </p:cTn>
                              </p:par>
                              <p:par>
                                <p:cTn id="31" presetID="1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B56A6"/>
            </a:gs>
            <a:gs pos="100000">
              <a:srgbClr val="221195"/>
            </a:gs>
          </a:gsLst>
          <a:lin ang="5400000" scaled="1"/>
          <a:tileRect/>
        </a:gradFill>
        <a:effectLst/>
      </p:bgPr>
    </p:bg>
    <p:spTree>
      <p:nvGrpSpPr>
        <p:cNvPr id="1" name=""/>
        <p:cNvGrpSpPr/>
        <p:nvPr/>
      </p:nvGrpSpPr>
      <p:grpSpPr>
        <a:xfrm>
          <a:off x="0" y="0"/>
          <a:ext cx="0" cy="0"/>
          <a:chOff x="0" y="0"/>
          <a:chExt cx="0" cy="0"/>
        </a:xfrm>
      </p:grpSpPr>
      <p:sp>
        <p:nvSpPr>
          <p:cNvPr id="12" name="任意多边形: 形状 11"/>
          <p:cNvSpPr/>
          <p:nvPr/>
        </p:nvSpPr>
        <p:spPr>
          <a:xfrm>
            <a:off x="0" y="0"/>
            <a:ext cx="1617345"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任意多边形: 形状 11"/>
          <p:cNvSpPr/>
          <p:nvPr/>
        </p:nvSpPr>
        <p:spPr>
          <a:xfrm>
            <a:off x="11628120" y="0"/>
            <a:ext cx="563880"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2" name="Chord 1"/>
          <p:cNvSpPr/>
          <p:nvPr/>
        </p:nvSpPr>
        <p:spPr>
          <a:xfrm rot="1320000">
            <a:off x="11133455" y="2466340"/>
            <a:ext cx="1553210" cy="1616075"/>
          </a:xfrm>
          <a:prstGeom prst="cho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rot="16200000">
            <a:off x="11042015" y="2682240"/>
            <a:ext cx="1928495" cy="894715"/>
          </a:xfrm>
          <a:prstGeom prst="rect">
            <a:avLst/>
          </a:prstGeom>
          <a:noFill/>
        </p:spPr>
        <p:txBody>
          <a:bodyPr wrap="square" rtlCol="0">
            <a:noAutofit/>
            <a:scene3d>
              <a:camera prst="orthographicFront"/>
              <a:lightRig rig="threePt" dir="t"/>
            </a:scene3d>
          </a:bodyPr>
          <a:p>
            <a:r>
              <a:rPr lang="en-IN" altLang="en-US" sz="2400">
                <a:ln w="22225">
                  <a:solidFill>
                    <a:schemeClr val="accent2"/>
                  </a:solidFill>
                  <a:prstDash val="solid"/>
                </a:ln>
                <a:solidFill>
                  <a:schemeClr val="accent2">
                    <a:lumMod val="40000"/>
                    <a:lumOff val="60000"/>
                  </a:schemeClr>
                </a:solidFill>
                <a:effectLst/>
              </a:rPr>
              <a:t>indicators</a:t>
            </a:r>
            <a:endParaRPr lang="en-IN" altLang="en-US" sz="2400">
              <a:ln w="22225">
                <a:solidFill>
                  <a:schemeClr val="accent2"/>
                </a:solidFill>
                <a:prstDash val="solid"/>
              </a:ln>
              <a:solidFill>
                <a:schemeClr val="accent2">
                  <a:lumMod val="40000"/>
                  <a:lumOff val="60000"/>
                </a:schemeClr>
              </a:solidFill>
              <a:effectLst/>
            </a:endParaRPr>
          </a:p>
        </p:txBody>
      </p:sp>
      <p:pic>
        <p:nvPicPr>
          <p:cNvPr id="10" name="Content Placeholder 9"/>
          <p:cNvPicPr>
            <a:picLocks noChangeAspect="1"/>
          </p:cNvPicPr>
          <p:nvPr>
            <p:ph sz="half" idx="1"/>
          </p:nvPr>
        </p:nvPicPr>
        <p:blipFill>
          <a:blip r:embed="rId1"/>
          <a:srcRect t="13512" r="35519"/>
          <a:stretch>
            <a:fillRect/>
          </a:stretch>
        </p:blipFill>
        <p:spPr>
          <a:xfrm>
            <a:off x="6589395" y="3709035"/>
            <a:ext cx="4522470" cy="2761615"/>
          </a:xfrm>
          <a:prstGeom prst="rect">
            <a:avLst/>
          </a:prstGeom>
        </p:spPr>
      </p:pic>
      <p:pic>
        <p:nvPicPr>
          <p:cNvPr id="14" name="Content Placeholder 13"/>
          <p:cNvPicPr>
            <a:picLocks noChangeAspect="1"/>
          </p:cNvPicPr>
          <p:nvPr>
            <p:ph sz="half" idx="2"/>
          </p:nvPr>
        </p:nvPicPr>
        <p:blipFill>
          <a:blip r:embed="rId2"/>
          <a:stretch>
            <a:fillRect/>
          </a:stretch>
        </p:blipFill>
        <p:spPr>
          <a:xfrm>
            <a:off x="2863215" y="3709035"/>
            <a:ext cx="3552825" cy="2762250"/>
          </a:xfrm>
          <a:prstGeom prst="rect">
            <a:avLst/>
          </a:prstGeom>
        </p:spPr>
      </p:pic>
      <p:pic>
        <p:nvPicPr>
          <p:cNvPr id="16" name="Picture 15"/>
          <p:cNvPicPr>
            <a:picLocks noChangeAspect="1"/>
          </p:cNvPicPr>
          <p:nvPr/>
        </p:nvPicPr>
        <p:blipFill>
          <a:blip r:embed="rId3"/>
          <a:srcRect t="5773" r="4612"/>
          <a:stretch>
            <a:fillRect/>
          </a:stretch>
        </p:blipFill>
        <p:spPr>
          <a:xfrm>
            <a:off x="3386455" y="192405"/>
            <a:ext cx="7353935" cy="3451225"/>
          </a:xfrm>
          <a:prstGeom prst="rect">
            <a:avLst/>
          </a:prstGeom>
        </p:spPr>
      </p:pic>
      <p:sp>
        <p:nvSpPr>
          <p:cNvPr id="13" name="任意多边形: 形状 11"/>
          <p:cNvSpPr/>
          <p:nvPr/>
        </p:nvSpPr>
        <p:spPr>
          <a:xfrm>
            <a:off x="1762125" y="0"/>
            <a:ext cx="563880"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B56A6"/>
            </a:gs>
            <a:gs pos="100000">
              <a:srgbClr val="221195"/>
            </a:gs>
          </a:gsLst>
          <a:lin ang="5400000" scaled="1"/>
          <a:tileRect/>
        </a:gradFill>
        <a:effectLst/>
      </p:bgPr>
    </p:bg>
    <p:spTree>
      <p:nvGrpSpPr>
        <p:cNvPr id="1" name=""/>
        <p:cNvGrpSpPr/>
        <p:nvPr/>
      </p:nvGrpSpPr>
      <p:grpSpPr>
        <a:xfrm>
          <a:off x="0" y="0"/>
          <a:ext cx="0" cy="0"/>
          <a:chOff x="0" y="0"/>
          <a:chExt cx="0" cy="0"/>
        </a:xfrm>
      </p:grpSpPr>
      <p:sp>
        <p:nvSpPr>
          <p:cNvPr id="12" name="任意多边形: 形状 11"/>
          <p:cNvSpPr/>
          <p:nvPr/>
        </p:nvSpPr>
        <p:spPr>
          <a:xfrm>
            <a:off x="0" y="0"/>
            <a:ext cx="1617345"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任意多边形: 形状 11"/>
          <p:cNvSpPr/>
          <p:nvPr/>
        </p:nvSpPr>
        <p:spPr>
          <a:xfrm>
            <a:off x="11628120" y="0"/>
            <a:ext cx="563880"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2" name="Chord 1"/>
          <p:cNvSpPr/>
          <p:nvPr/>
        </p:nvSpPr>
        <p:spPr>
          <a:xfrm rot="1320000">
            <a:off x="11133455" y="2466340"/>
            <a:ext cx="1553210" cy="1616075"/>
          </a:xfrm>
          <a:prstGeom prst="cho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rot="16200000">
            <a:off x="11042015" y="2682240"/>
            <a:ext cx="1928495" cy="894715"/>
          </a:xfrm>
          <a:prstGeom prst="rect">
            <a:avLst/>
          </a:prstGeom>
          <a:noFill/>
        </p:spPr>
        <p:txBody>
          <a:bodyPr wrap="square" rtlCol="0">
            <a:noAutofit/>
            <a:scene3d>
              <a:camera prst="orthographicFront"/>
              <a:lightRig rig="threePt" dir="t"/>
            </a:scene3d>
          </a:bodyPr>
          <a:p>
            <a:r>
              <a:rPr lang="en-IN" altLang="en-US" sz="2400">
                <a:ln w="22225">
                  <a:solidFill>
                    <a:schemeClr val="accent2"/>
                  </a:solidFill>
                  <a:prstDash val="solid"/>
                </a:ln>
                <a:solidFill>
                  <a:schemeClr val="accent2">
                    <a:lumMod val="40000"/>
                    <a:lumOff val="60000"/>
                  </a:schemeClr>
                </a:solidFill>
                <a:effectLst/>
              </a:rPr>
              <a:t>indicators</a:t>
            </a:r>
            <a:endParaRPr lang="en-IN" altLang="en-US" sz="2400">
              <a:ln w="22225">
                <a:solidFill>
                  <a:schemeClr val="accent2"/>
                </a:solidFill>
                <a:prstDash val="solid"/>
              </a:ln>
              <a:solidFill>
                <a:schemeClr val="accent2">
                  <a:lumMod val="40000"/>
                  <a:lumOff val="60000"/>
                </a:schemeClr>
              </a:solidFill>
              <a:effectLst/>
            </a:endParaRPr>
          </a:p>
        </p:txBody>
      </p:sp>
      <p:sp>
        <p:nvSpPr>
          <p:cNvPr id="13" name="任意多边形: 形状 11"/>
          <p:cNvSpPr/>
          <p:nvPr/>
        </p:nvSpPr>
        <p:spPr>
          <a:xfrm>
            <a:off x="10755630" y="0"/>
            <a:ext cx="563880"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7" name="Chord 6"/>
          <p:cNvSpPr/>
          <p:nvPr/>
        </p:nvSpPr>
        <p:spPr>
          <a:xfrm rot="1320000">
            <a:off x="10261600" y="2466340"/>
            <a:ext cx="1553210" cy="1616075"/>
          </a:xfrm>
          <a:prstGeom prst="cho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rot="16200000">
            <a:off x="10216515" y="2265045"/>
            <a:ext cx="1928495" cy="894715"/>
          </a:xfrm>
          <a:prstGeom prst="rect">
            <a:avLst/>
          </a:prstGeom>
          <a:noFill/>
        </p:spPr>
        <p:txBody>
          <a:bodyPr wrap="square" rtlCol="0">
            <a:noAutofit/>
            <a:scene3d>
              <a:camera prst="orthographicFront"/>
              <a:lightRig rig="threePt" dir="t"/>
            </a:scene3d>
          </a:bodyPr>
          <a:p>
            <a:r>
              <a:rPr lang="en-IN" altLang="en-US" sz="2400">
                <a:ln w="22225">
                  <a:solidFill>
                    <a:schemeClr val="accent2"/>
                  </a:solidFill>
                  <a:prstDash val="solid"/>
                </a:ln>
                <a:solidFill>
                  <a:schemeClr val="accent2">
                    <a:lumMod val="40000"/>
                    <a:lumOff val="60000"/>
                  </a:schemeClr>
                </a:solidFill>
                <a:effectLst/>
              </a:rPr>
              <a:t>Bot</a:t>
            </a:r>
            <a:endParaRPr lang="en-IN" altLang="en-US" sz="2400">
              <a:ln w="22225">
                <a:solidFill>
                  <a:schemeClr val="accent2"/>
                </a:solidFill>
                <a:prstDash val="solid"/>
              </a:ln>
              <a:solidFill>
                <a:schemeClr val="accent2">
                  <a:lumMod val="40000"/>
                  <a:lumOff val="60000"/>
                </a:schemeClr>
              </a:solidFill>
              <a:effectLst/>
            </a:endParaRPr>
          </a:p>
        </p:txBody>
      </p:sp>
      <p:pic>
        <p:nvPicPr>
          <p:cNvPr id="11" name="Content Placeholder 10"/>
          <p:cNvPicPr>
            <a:picLocks noChangeAspect="1"/>
          </p:cNvPicPr>
          <p:nvPr>
            <p:ph sz="half" idx="1"/>
          </p:nvPr>
        </p:nvPicPr>
        <p:blipFill>
          <a:blip r:embed="rId1"/>
          <a:stretch>
            <a:fillRect/>
          </a:stretch>
        </p:blipFill>
        <p:spPr>
          <a:xfrm>
            <a:off x="3163570" y="384175"/>
            <a:ext cx="6713220" cy="2848610"/>
          </a:xfrm>
          <a:prstGeom prst="rect">
            <a:avLst/>
          </a:prstGeom>
        </p:spPr>
      </p:pic>
      <p:pic>
        <p:nvPicPr>
          <p:cNvPr id="20" name="Content Placeholder 19"/>
          <p:cNvPicPr>
            <a:picLocks noChangeAspect="1"/>
          </p:cNvPicPr>
          <p:nvPr>
            <p:ph sz="half" idx="2"/>
          </p:nvPr>
        </p:nvPicPr>
        <p:blipFill>
          <a:blip r:embed="rId2"/>
          <a:stretch>
            <a:fillRect/>
          </a:stretch>
        </p:blipFill>
        <p:spPr>
          <a:xfrm>
            <a:off x="3163570" y="3478530"/>
            <a:ext cx="6713855" cy="30187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34000">
              <a:srgbClr val="1B56A6"/>
            </a:gs>
            <a:gs pos="100000">
              <a:srgbClr val="221195"/>
            </a:gs>
          </a:gsLst>
          <a:lin ang="5400000" scaled="1"/>
          <a:tileRect/>
        </a:gradFill>
        <a:effectLst/>
      </p:bgPr>
    </p:bg>
    <p:spTree>
      <p:nvGrpSpPr>
        <p:cNvPr id="1" name=""/>
        <p:cNvGrpSpPr/>
        <p:nvPr/>
      </p:nvGrpSpPr>
      <p:grpSpPr>
        <a:xfrm>
          <a:off x="0" y="0"/>
          <a:ext cx="0" cy="0"/>
          <a:chOff x="0" y="0"/>
          <a:chExt cx="0" cy="0"/>
        </a:xfrm>
      </p:grpSpPr>
      <p:sp>
        <p:nvSpPr>
          <p:cNvPr id="13" name="任意多边形: 形状 12"/>
          <p:cNvSpPr/>
          <p:nvPr/>
        </p:nvSpPr>
        <p:spPr>
          <a:xfrm>
            <a:off x="-17145" y="1264285"/>
            <a:ext cx="12192000" cy="5514975"/>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5" name="矩形: 圆角 24"/>
          <p:cNvSpPr/>
          <p:nvPr/>
        </p:nvSpPr>
        <p:spPr>
          <a:xfrm>
            <a:off x="1144270" y="2093595"/>
            <a:ext cx="2943225" cy="916305"/>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tLang="zh-CN" sz="2400" dirty="0">
              <a:solidFill>
                <a:schemeClr val="tx1"/>
              </a:solidFill>
              <a:latin typeface="Arial" panose="020B0604020202020204" pitchFamily="34" charset="0"/>
              <a:cs typeface="Arial" panose="020B0604020202020204" pitchFamily="34" charset="0"/>
            </a:endParaRPr>
          </a:p>
          <a:p>
            <a:pPr algn="ctr"/>
            <a:r>
              <a:rPr lang="en-IN" altLang="zh-CN" sz="2400" dirty="0">
                <a:solidFill>
                  <a:schemeClr val="tx1"/>
                </a:solidFill>
                <a:latin typeface="Arial" panose="020B0604020202020204" pitchFamily="34" charset="0"/>
                <a:cs typeface="Arial" panose="020B0604020202020204" pitchFamily="34" charset="0"/>
              </a:rPr>
              <a:t>  </a:t>
            </a:r>
            <a:r>
              <a:rPr lang="en-IN" altLang="zh-CN" sz="3200" dirty="0">
                <a:solidFill>
                  <a:schemeClr val="tx1"/>
                </a:solidFill>
                <a:latin typeface="Arial" panose="020B0604020202020204" pitchFamily="34" charset="0"/>
                <a:cs typeface="Arial" panose="020B0604020202020204" pitchFamily="34" charset="0"/>
              </a:rPr>
              <a:t>    Home</a:t>
            </a:r>
            <a:r>
              <a:rPr lang="en-IN" altLang="zh-CN" dirty="0"/>
              <a:t>Home</a:t>
            </a:r>
            <a:endParaRPr lang="en-IN" altLang="zh-CN" dirty="0"/>
          </a:p>
          <a:p>
            <a:pPr algn="ctr"/>
            <a:endParaRPr lang="en-IN" altLang="zh-CN" dirty="0"/>
          </a:p>
        </p:txBody>
      </p:sp>
      <p:grpSp>
        <p:nvGrpSpPr>
          <p:cNvPr id="32" name="组合 31"/>
          <p:cNvGrpSpPr/>
          <p:nvPr/>
        </p:nvGrpSpPr>
        <p:grpSpPr>
          <a:xfrm>
            <a:off x="858203" y="1771503"/>
            <a:ext cx="749300" cy="749300"/>
            <a:chOff x="742626" y="2237325"/>
            <a:chExt cx="748799" cy="748799"/>
          </a:xfrm>
        </p:grpSpPr>
        <p:sp>
          <p:nvSpPr>
            <p:cNvPr id="22" name="椭圆 21"/>
            <p:cNvSpPr/>
            <p:nvPr/>
          </p:nvSpPr>
          <p:spPr>
            <a:xfrm>
              <a:off x="742626" y="2237325"/>
              <a:ext cx="748799" cy="748799"/>
            </a:xfrm>
            <a:prstGeom prst="ellipse">
              <a:avLst/>
            </a:prstGeom>
            <a:solidFill>
              <a:srgbClr val="AF2E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831467" y="2340771"/>
              <a:ext cx="659839" cy="522870"/>
            </a:xfrm>
            <a:prstGeom prst="rect">
              <a:avLst/>
            </a:prstGeom>
            <a:noFill/>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2800" dirty="0">
                  <a:ea typeface="Arial" panose="020B0604020202020204" pitchFamily="34" charset="0"/>
                </a:rPr>
                <a:t>01</a:t>
              </a:r>
              <a:endParaRPr lang="zh-CN" altLang="en-US" sz="2800" dirty="0">
                <a:ea typeface="Arial" panose="020B0604020202020204" pitchFamily="34" charset="0"/>
              </a:endParaRPr>
            </a:p>
          </p:txBody>
        </p:sp>
      </p:grpSp>
      <p:sp>
        <p:nvSpPr>
          <p:cNvPr id="37" name="矩形: 圆角 36"/>
          <p:cNvSpPr/>
          <p:nvPr/>
        </p:nvSpPr>
        <p:spPr>
          <a:xfrm>
            <a:off x="5055870" y="2092960"/>
            <a:ext cx="2943225" cy="916940"/>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8" name="组合 37"/>
          <p:cNvGrpSpPr/>
          <p:nvPr/>
        </p:nvGrpSpPr>
        <p:grpSpPr>
          <a:xfrm>
            <a:off x="4655956" y="1771502"/>
            <a:ext cx="749300" cy="749300"/>
            <a:chOff x="642998" y="3111135"/>
            <a:chExt cx="748799" cy="748799"/>
          </a:xfrm>
        </p:grpSpPr>
        <p:sp>
          <p:nvSpPr>
            <p:cNvPr id="39" name="椭圆 38"/>
            <p:cNvSpPr/>
            <p:nvPr/>
          </p:nvSpPr>
          <p:spPr>
            <a:xfrm>
              <a:off x="642998" y="3111135"/>
              <a:ext cx="748799" cy="748799"/>
            </a:xfrm>
            <a:prstGeom prst="ellipse">
              <a:avLst/>
            </a:prstGeom>
            <a:solidFill>
              <a:srgbClr val="1B56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731838" y="3248848"/>
              <a:ext cx="659958" cy="488623"/>
            </a:xfrm>
            <a:prstGeom prst="rect">
              <a:avLst/>
            </a:prstGeom>
            <a:noFill/>
          </p:spPr>
          <p:txBody>
            <a:bodyPr wrap="square">
              <a:no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2800" dirty="0">
                  <a:ea typeface="Arial" panose="020B0604020202020204" pitchFamily="34" charset="0"/>
                </a:rPr>
                <a:t>0</a:t>
              </a:r>
              <a:r>
                <a:rPr lang="en-IN" altLang="en-US" sz="2800" dirty="0">
                  <a:ea typeface="Arial" panose="020B0604020202020204" pitchFamily="34" charset="0"/>
                </a:rPr>
                <a:t>2</a:t>
              </a:r>
              <a:endParaRPr lang="en-IN" altLang="en-US" sz="2800" dirty="0">
                <a:ea typeface="Arial" panose="020B0604020202020204" pitchFamily="34" charset="0"/>
              </a:endParaRPr>
            </a:p>
          </p:txBody>
        </p:sp>
      </p:grpSp>
      <p:sp>
        <p:nvSpPr>
          <p:cNvPr id="41" name="矩形: 圆角 40"/>
          <p:cNvSpPr/>
          <p:nvPr/>
        </p:nvSpPr>
        <p:spPr>
          <a:xfrm>
            <a:off x="8664575" y="1951355"/>
            <a:ext cx="2943225" cy="1058545"/>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sz="2800" dirty="0">
                <a:solidFill>
                  <a:schemeClr val="tx1"/>
                </a:solidFill>
                <a:latin typeface="Arial" panose="020B0604020202020204" pitchFamily="34" charset="0"/>
                <a:cs typeface="Arial" panose="020B0604020202020204" pitchFamily="34" charset="0"/>
              </a:rPr>
              <a:t>Stocks</a:t>
            </a:r>
            <a:endParaRPr lang="en-IN" altLang="zh-CN" sz="2800" dirty="0">
              <a:solidFill>
                <a:schemeClr val="tx1"/>
              </a:solidFill>
              <a:latin typeface="Arial" panose="020B0604020202020204" pitchFamily="34" charset="0"/>
              <a:cs typeface="Arial" panose="020B0604020202020204" pitchFamily="34" charset="0"/>
            </a:endParaRPr>
          </a:p>
        </p:txBody>
      </p:sp>
      <p:grpSp>
        <p:nvGrpSpPr>
          <p:cNvPr id="42" name="组合 41"/>
          <p:cNvGrpSpPr/>
          <p:nvPr/>
        </p:nvGrpSpPr>
        <p:grpSpPr>
          <a:xfrm>
            <a:off x="8203745" y="1676253"/>
            <a:ext cx="749300" cy="749300"/>
            <a:chOff x="1643723" y="3119385"/>
            <a:chExt cx="748799" cy="748799"/>
          </a:xfrm>
        </p:grpSpPr>
        <p:sp>
          <p:nvSpPr>
            <p:cNvPr id="43" name="椭圆 42"/>
            <p:cNvSpPr/>
            <p:nvPr/>
          </p:nvSpPr>
          <p:spPr>
            <a:xfrm>
              <a:off x="1643723" y="3119385"/>
              <a:ext cx="748799" cy="748799"/>
            </a:xfrm>
            <a:prstGeom prst="ellipse">
              <a:avLst/>
            </a:prstGeom>
            <a:solidFill>
              <a:srgbClr val="AF2E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1643723" y="3214581"/>
              <a:ext cx="659839" cy="521621"/>
            </a:xfrm>
            <a:prstGeom prst="rect">
              <a:avLst/>
            </a:prstGeom>
            <a:noFill/>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2800" dirty="0">
                  <a:ea typeface="Arial" panose="020B0604020202020204" pitchFamily="34" charset="0"/>
                </a:rPr>
                <a:t>0</a:t>
              </a:r>
              <a:r>
                <a:rPr lang="en-IN" altLang="en-US" sz="2800" dirty="0">
                  <a:ea typeface="Arial" panose="020B0604020202020204" pitchFamily="34" charset="0"/>
                </a:rPr>
                <a:t>3</a:t>
              </a:r>
              <a:endParaRPr lang="en-IN" altLang="en-US" sz="2800" dirty="0">
                <a:ea typeface="Arial" panose="020B0604020202020204" pitchFamily="34" charset="0"/>
              </a:endParaRPr>
            </a:p>
          </p:txBody>
        </p:sp>
      </p:grpSp>
      <p:sp>
        <p:nvSpPr>
          <p:cNvPr id="45" name="矩形: 圆角 44"/>
          <p:cNvSpPr/>
          <p:nvPr/>
        </p:nvSpPr>
        <p:spPr>
          <a:xfrm>
            <a:off x="527050" y="4006215"/>
            <a:ext cx="2943225" cy="910590"/>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sz="2800" dirty="0">
                <a:solidFill>
                  <a:schemeClr val="tx1"/>
                </a:solidFill>
                <a:latin typeface="Arial" panose="020B0604020202020204" pitchFamily="34" charset="0"/>
                <a:cs typeface="Arial" panose="020B0604020202020204" pitchFamily="34" charset="0"/>
              </a:rPr>
              <a:t>Predict</a:t>
            </a:r>
            <a:endParaRPr lang="en-IN" altLang="zh-CN" sz="2800" dirty="0">
              <a:solidFill>
                <a:schemeClr val="tx1"/>
              </a:solidFill>
              <a:latin typeface="Arial" panose="020B0604020202020204" pitchFamily="34" charset="0"/>
              <a:cs typeface="Arial" panose="020B0604020202020204" pitchFamily="34" charset="0"/>
            </a:endParaRPr>
          </a:p>
        </p:txBody>
      </p:sp>
      <p:grpSp>
        <p:nvGrpSpPr>
          <p:cNvPr id="46" name="组合 45"/>
          <p:cNvGrpSpPr/>
          <p:nvPr/>
        </p:nvGrpSpPr>
        <p:grpSpPr>
          <a:xfrm>
            <a:off x="109357" y="3545621"/>
            <a:ext cx="749300" cy="749300"/>
            <a:chOff x="731838" y="2641550"/>
            <a:chExt cx="748799" cy="748799"/>
          </a:xfrm>
        </p:grpSpPr>
        <p:sp>
          <p:nvSpPr>
            <p:cNvPr id="47" name="椭圆 46"/>
            <p:cNvSpPr/>
            <p:nvPr/>
          </p:nvSpPr>
          <p:spPr>
            <a:xfrm>
              <a:off x="731838" y="2641550"/>
              <a:ext cx="748799" cy="748799"/>
            </a:xfrm>
            <a:prstGeom prst="ellipse">
              <a:avLst/>
            </a:prstGeom>
            <a:solidFill>
              <a:srgbClr val="1B56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文本框 47"/>
            <p:cNvSpPr txBox="1"/>
            <p:nvPr/>
          </p:nvSpPr>
          <p:spPr>
            <a:xfrm>
              <a:off x="731838" y="2782435"/>
              <a:ext cx="659839" cy="521621"/>
            </a:xfrm>
            <a:prstGeom prst="rect">
              <a:avLst/>
            </a:prstGeom>
            <a:noFill/>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2800" dirty="0">
                  <a:ea typeface="Arial" panose="020B0604020202020204" pitchFamily="34" charset="0"/>
                </a:rPr>
                <a:t>0</a:t>
              </a:r>
              <a:r>
                <a:rPr lang="en-IN" altLang="en-US" sz="2800" dirty="0">
                  <a:ea typeface="Arial" panose="020B0604020202020204" pitchFamily="34" charset="0"/>
                </a:rPr>
                <a:t>4</a:t>
              </a:r>
              <a:endParaRPr lang="en-IN" altLang="en-US" sz="2800" dirty="0">
                <a:ea typeface="Arial" panose="020B0604020202020204" pitchFamily="34" charset="0"/>
              </a:endParaRPr>
            </a:p>
          </p:txBody>
        </p:sp>
      </p:grpSp>
      <p:sp>
        <p:nvSpPr>
          <p:cNvPr id="49" name="矩形: 圆角 48"/>
          <p:cNvSpPr/>
          <p:nvPr/>
        </p:nvSpPr>
        <p:spPr>
          <a:xfrm>
            <a:off x="4301490" y="3906520"/>
            <a:ext cx="2943225" cy="1019175"/>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en-IN" altLang="zh-CN" sz="2400" dirty="0">
              <a:solidFill>
                <a:schemeClr val="tx1"/>
              </a:solidFill>
              <a:latin typeface="Arial" panose="020B0604020202020204" pitchFamily="34" charset="0"/>
              <a:cs typeface="Arial" panose="020B0604020202020204" pitchFamily="34" charset="0"/>
            </a:endParaRPr>
          </a:p>
          <a:p>
            <a:pPr algn="ctr"/>
            <a:r>
              <a:rPr lang="en-IN" altLang="zh-CN" sz="2400" dirty="0">
                <a:solidFill>
                  <a:schemeClr val="tx1"/>
                </a:solidFill>
                <a:latin typeface="Arial" panose="020B0604020202020204" pitchFamily="34" charset="0"/>
                <a:cs typeface="Arial" panose="020B0604020202020204" pitchFamily="34" charset="0"/>
              </a:rPr>
              <a:t>Dashboard</a:t>
            </a:r>
            <a:endParaRPr lang="zh-CN" altLang="en-US" sz="2400" dirty="0">
              <a:solidFill>
                <a:schemeClr val="tx1"/>
              </a:solidFill>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a:p>
            <a:pPr algn="ctr"/>
            <a:endParaRPr lang="zh-CN" altLang="en-US" dirty="0">
              <a:latin typeface="Arial" panose="020B0604020202020204" pitchFamily="34" charset="0"/>
              <a:cs typeface="Arial" panose="020B0604020202020204" pitchFamily="34" charset="0"/>
            </a:endParaRPr>
          </a:p>
        </p:txBody>
      </p:sp>
      <p:grpSp>
        <p:nvGrpSpPr>
          <p:cNvPr id="50" name="组合 49"/>
          <p:cNvGrpSpPr/>
          <p:nvPr/>
        </p:nvGrpSpPr>
        <p:grpSpPr>
          <a:xfrm>
            <a:off x="3903525" y="3515141"/>
            <a:ext cx="749300" cy="749300"/>
            <a:chOff x="-1694143" y="1872444"/>
            <a:chExt cx="748799" cy="748799"/>
          </a:xfrm>
        </p:grpSpPr>
        <p:sp>
          <p:nvSpPr>
            <p:cNvPr id="51" name="椭圆 50"/>
            <p:cNvSpPr/>
            <p:nvPr/>
          </p:nvSpPr>
          <p:spPr>
            <a:xfrm>
              <a:off x="-1694143" y="1872444"/>
              <a:ext cx="748799" cy="748799"/>
            </a:xfrm>
            <a:prstGeom prst="ellipse">
              <a:avLst/>
            </a:prstGeom>
            <a:solidFill>
              <a:srgbClr val="AF2E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1694143" y="1985408"/>
              <a:ext cx="659839" cy="521621"/>
            </a:xfrm>
            <a:prstGeom prst="rect">
              <a:avLst/>
            </a:prstGeom>
            <a:noFill/>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2800" dirty="0">
                  <a:ea typeface="Arial" panose="020B0604020202020204" pitchFamily="34" charset="0"/>
                </a:rPr>
                <a:t>0</a:t>
              </a:r>
              <a:r>
                <a:rPr lang="en-IN" altLang="en-US" sz="2800" dirty="0">
                  <a:ea typeface="Arial" panose="020B0604020202020204" pitchFamily="34" charset="0"/>
                </a:rPr>
                <a:t>5</a:t>
              </a:r>
              <a:endParaRPr lang="en-IN" altLang="en-US" sz="2800" dirty="0">
                <a:ea typeface="Arial" panose="020B0604020202020204" pitchFamily="34" charset="0"/>
              </a:endParaRPr>
            </a:p>
          </p:txBody>
        </p:sp>
      </p:grpSp>
      <p:grpSp>
        <p:nvGrpSpPr>
          <p:cNvPr id="55" name="组合 54"/>
          <p:cNvGrpSpPr/>
          <p:nvPr/>
        </p:nvGrpSpPr>
        <p:grpSpPr>
          <a:xfrm>
            <a:off x="5634208" y="1050212"/>
            <a:ext cx="626404" cy="626404"/>
            <a:chOff x="1984442" y="5680952"/>
            <a:chExt cx="476655" cy="476655"/>
          </a:xfrm>
        </p:grpSpPr>
        <p:sp>
          <p:nvSpPr>
            <p:cNvPr id="56" name="椭圆 55"/>
            <p:cNvSpPr/>
            <p:nvPr/>
          </p:nvSpPr>
          <p:spPr>
            <a:xfrm>
              <a:off x="1984442" y="5680952"/>
              <a:ext cx="476655" cy="476655"/>
            </a:xfrm>
            <a:prstGeom prst="ellipse">
              <a:avLst/>
            </a:prstGeom>
            <a:solidFill>
              <a:srgbClr val="AF2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半闭框 56"/>
            <p:cNvSpPr/>
            <p:nvPr/>
          </p:nvSpPr>
          <p:spPr>
            <a:xfrm rot="13500593">
              <a:off x="2150860" y="5797397"/>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16" name="图片 15"/>
          <p:cNvPicPr>
            <a:picLocks noChangeAspect="1"/>
          </p:cNvPicPr>
          <p:nvPr/>
        </p:nvPicPr>
        <p:blipFill rotWithShape="1">
          <a:blip r:embed="rId1"/>
          <a:srcRect l="1592" t="-2956" r="25077" b="47555"/>
          <a:stretch>
            <a:fillRect/>
          </a:stretch>
        </p:blipFill>
        <p:spPr>
          <a:xfrm flipH="1">
            <a:off x="109220" y="4916162"/>
            <a:ext cx="2721662" cy="2056156"/>
          </a:xfrm>
          <a:custGeom>
            <a:avLst/>
            <a:gdLst>
              <a:gd name="connsiteX0" fmla="*/ 2721662 w 2721662"/>
              <a:gd name="connsiteY0" fmla="*/ 0 h 2056156"/>
              <a:gd name="connsiteX1" fmla="*/ 0 w 2721662"/>
              <a:gd name="connsiteY1" fmla="*/ 0 h 2056156"/>
              <a:gd name="connsiteX2" fmla="*/ 0 w 2721662"/>
              <a:gd name="connsiteY2" fmla="*/ 2056156 h 2056156"/>
              <a:gd name="connsiteX3" fmla="*/ 2721662 w 2721662"/>
              <a:gd name="connsiteY3" fmla="*/ 2056156 h 2056156"/>
            </a:gdLst>
            <a:ahLst/>
            <a:cxnLst>
              <a:cxn ang="0">
                <a:pos x="connsiteX0" y="connsiteY0"/>
              </a:cxn>
              <a:cxn ang="0">
                <a:pos x="connsiteX1" y="connsiteY1"/>
              </a:cxn>
              <a:cxn ang="0">
                <a:pos x="connsiteX2" y="connsiteY2"/>
              </a:cxn>
              <a:cxn ang="0">
                <a:pos x="connsiteX3" y="connsiteY3"/>
              </a:cxn>
            </a:cxnLst>
            <a:rect l="l" t="t" r="r" b="b"/>
            <a:pathLst>
              <a:path w="2721662" h="2056156">
                <a:moveTo>
                  <a:pt x="2721662" y="0"/>
                </a:moveTo>
                <a:lnTo>
                  <a:pt x="0" y="0"/>
                </a:lnTo>
                <a:lnTo>
                  <a:pt x="0" y="2056156"/>
                </a:lnTo>
                <a:lnTo>
                  <a:pt x="2721662" y="2056156"/>
                </a:lnTo>
                <a:close/>
              </a:path>
            </a:pathLst>
          </a:custGeom>
        </p:spPr>
      </p:pic>
      <p:pic>
        <p:nvPicPr>
          <p:cNvPr id="20" name="图片 19"/>
          <p:cNvPicPr>
            <a:picLocks noChangeAspect="1"/>
          </p:cNvPicPr>
          <p:nvPr/>
        </p:nvPicPr>
        <p:blipFill rotWithShape="1">
          <a:blip r:embed="rId2"/>
          <a:srcRect l="17876" t="47807" b="12967"/>
          <a:stretch>
            <a:fillRect/>
          </a:stretch>
        </p:blipFill>
        <p:spPr>
          <a:xfrm flipH="1" flipV="1">
            <a:off x="9372199" y="5443130"/>
            <a:ext cx="3022570" cy="1443124"/>
          </a:xfrm>
          <a:custGeom>
            <a:avLst/>
            <a:gdLst>
              <a:gd name="connsiteX0" fmla="*/ 3483068 w 3483068"/>
              <a:gd name="connsiteY0" fmla="*/ 0 h 2547458"/>
              <a:gd name="connsiteX1" fmla="*/ 0 w 3483068"/>
              <a:gd name="connsiteY1" fmla="*/ 0 h 2547458"/>
              <a:gd name="connsiteX2" fmla="*/ 0 w 3483068"/>
              <a:gd name="connsiteY2" fmla="*/ 2547458 h 2547458"/>
              <a:gd name="connsiteX3" fmla="*/ 3483068 w 3483068"/>
              <a:gd name="connsiteY3" fmla="*/ 2547458 h 2547458"/>
            </a:gdLst>
            <a:ahLst/>
            <a:cxnLst>
              <a:cxn ang="0">
                <a:pos x="connsiteX0" y="connsiteY0"/>
              </a:cxn>
              <a:cxn ang="0">
                <a:pos x="connsiteX1" y="connsiteY1"/>
              </a:cxn>
              <a:cxn ang="0">
                <a:pos x="connsiteX2" y="connsiteY2"/>
              </a:cxn>
              <a:cxn ang="0">
                <a:pos x="connsiteX3" y="connsiteY3"/>
              </a:cxn>
            </a:cxnLst>
            <a:rect l="l" t="t" r="r" b="b"/>
            <a:pathLst>
              <a:path w="3483068" h="2547458">
                <a:moveTo>
                  <a:pt x="3483068" y="0"/>
                </a:moveTo>
                <a:lnTo>
                  <a:pt x="0" y="0"/>
                </a:lnTo>
                <a:lnTo>
                  <a:pt x="0" y="2547458"/>
                </a:lnTo>
                <a:lnTo>
                  <a:pt x="3483068" y="2547458"/>
                </a:lnTo>
                <a:close/>
              </a:path>
            </a:pathLst>
          </a:custGeom>
        </p:spPr>
      </p:pic>
      <p:sp>
        <p:nvSpPr>
          <p:cNvPr id="3" name="Text Box 2"/>
          <p:cNvSpPr txBox="1"/>
          <p:nvPr/>
        </p:nvSpPr>
        <p:spPr>
          <a:xfrm>
            <a:off x="1607185" y="247650"/>
            <a:ext cx="11464290" cy="998855"/>
          </a:xfrm>
          <a:prstGeom prst="rect">
            <a:avLst/>
          </a:prstGeom>
          <a:noFill/>
        </p:spPr>
        <p:txBody>
          <a:bodyPr wrap="square" rtlCol="0">
            <a:noAutofit/>
          </a:bodyPr>
          <a:p>
            <a:r>
              <a:rPr lang="en-IN" altLang="en-US" sz="280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3. Innovative Predictive aplication :-</a:t>
            </a:r>
            <a:endParaRPr lang="en-IN" altLang="en-US" sz="280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endParaRPr>
          </a:p>
          <a:p>
            <a:r>
              <a:rPr lang="en-IN" altLang="en-US" sz="2400">
                <a:solidFill>
                  <a:schemeClr val="bg1">
                    <a:lumMod val="95000"/>
                  </a:schemeClr>
                </a:solidFill>
                <a:latin typeface="Arial" panose="020B0604020202020204" pitchFamily="34" charset="0"/>
                <a:cs typeface="Arial" panose="020B0604020202020204" pitchFamily="34" charset="0"/>
              </a:rPr>
              <a:t>          the application consists mainly of 8 tabs that are given as follows </a:t>
            </a:r>
            <a:endParaRPr lang="en-IN" altLang="en-US" sz="2400">
              <a:solidFill>
                <a:schemeClr val="bg1">
                  <a:lumMod val="95000"/>
                </a:schemeClr>
              </a:solidFill>
              <a:latin typeface="Arial" panose="020B0604020202020204" pitchFamily="34" charset="0"/>
              <a:cs typeface="Arial" panose="020B0604020202020204" pitchFamily="34" charset="0"/>
            </a:endParaRPr>
          </a:p>
        </p:txBody>
      </p:sp>
      <p:sp>
        <p:nvSpPr>
          <p:cNvPr id="21" name="矩形: 圆角 48"/>
          <p:cNvSpPr/>
          <p:nvPr/>
        </p:nvSpPr>
        <p:spPr>
          <a:xfrm>
            <a:off x="8203565" y="3907155"/>
            <a:ext cx="2943225" cy="1009015"/>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zh-CN" sz="2400" dirty="0">
                <a:solidFill>
                  <a:schemeClr val="tx1"/>
                </a:solidFill>
                <a:latin typeface="Arial" panose="020B0604020202020204" pitchFamily="34" charset="0"/>
                <a:cs typeface="Arial" panose="020B0604020202020204" pitchFamily="34" charset="0"/>
              </a:rPr>
              <a:t>Course</a:t>
            </a:r>
            <a:endParaRPr lang="en-IN" altLang="zh-CN" sz="2400" dirty="0">
              <a:solidFill>
                <a:schemeClr val="tx1"/>
              </a:solidFill>
              <a:latin typeface="Arial" panose="020B0604020202020204" pitchFamily="34" charset="0"/>
              <a:cs typeface="Arial" panose="020B0604020202020204" pitchFamily="34" charset="0"/>
            </a:endParaRPr>
          </a:p>
        </p:txBody>
      </p:sp>
      <p:sp>
        <p:nvSpPr>
          <p:cNvPr id="24" name="矩形: 圆角 48"/>
          <p:cNvSpPr/>
          <p:nvPr/>
        </p:nvSpPr>
        <p:spPr>
          <a:xfrm>
            <a:off x="2461895" y="5615305"/>
            <a:ext cx="2943225" cy="974090"/>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zh-CN" sz="2400" dirty="0">
                <a:solidFill>
                  <a:schemeClr val="tx1"/>
                </a:solidFill>
                <a:latin typeface="Arial" panose="020B0604020202020204" pitchFamily="34" charset="0"/>
                <a:cs typeface="Arial" panose="020B0604020202020204" pitchFamily="34" charset="0"/>
              </a:rPr>
              <a:t>Indicators</a:t>
            </a:r>
            <a:endParaRPr lang="en-IN" altLang="zh-CN" sz="2400" dirty="0">
              <a:solidFill>
                <a:schemeClr val="tx1"/>
              </a:solidFill>
              <a:latin typeface="Arial" panose="020B0604020202020204" pitchFamily="34" charset="0"/>
              <a:cs typeface="Arial" panose="020B0604020202020204" pitchFamily="34" charset="0"/>
            </a:endParaRPr>
          </a:p>
        </p:txBody>
      </p:sp>
      <p:sp>
        <p:nvSpPr>
          <p:cNvPr id="26" name="矩形: 圆角 48"/>
          <p:cNvSpPr/>
          <p:nvPr/>
        </p:nvSpPr>
        <p:spPr>
          <a:xfrm>
            <a:off x="6655435" y="5615305"/>
            <a:ext cx="2943225" cy="974090"/>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zh-CN" sz="2400" dirty="0">
                <a:solidFill>
                  <a:schemeClr val="tx1"/>
                </a:solidFill>
                <a:latin typeface="Arial" panose="020B0604020202020204" pitchFamily="34" charset="0"/>
                <a:cs typeface="Arial" panose="020B0604020202020204" pitchFamily="34" charset="0"/>
              </a:rPr>
              <a:t>Bot</a:t>
            </a:r>
            <a:endParaRPr lang="en-IN" altLang="zh-CN" sz="2400" dirty="0">
              <a:solidFill>
                <a:schemeClr val="tx1"/>
              </a:solidFill>
              <a:latin typeface="Arial" panose="020B0604020202020204" pitchFamily="34" charset="0"/>
              <a:cs typeface="Arial" panose="020B0604020202020204" pitchFamily="34" charset="0"/>
            </a:endParaRPr>
          </a:p>
        </p:txBody>
      </p:sp>
      <p:grpSp>
        <p:nvGrpSpPr>
          <p:cNvPr id="34" name="组合 49"/>
          <p:cNvGrpSpPr/>
          <p:nvPr/>
        </p:nvGrpSpPr>
        <p:grpSpPr>
          <a:xfrm>
            <a:off x="2170610" y="5309651"/>
            <a:ext cx="749300" cy="749300"/>
            <a:chOff x="-1694143" y="1872444"/>
            <a:chExt cx="748799" cy="748799"/>
          </a:xfrm>
        </p:grpSpPr>
        <p:sp>
          <p:nvSpPr>
            <p:cNvPr id="35" name="椭圆 50"/>
            <p:cNvSpPr/>
            <p:nvPr/>
          </p:nvSpPr>
          <p:spPr>
            <a:xfrm>
              <a:off x="-1694143" y="1872444"/>
              <a:ext cx="748799" cy="748799"/>
            </a:xfrm>
            <a:prstGeom prst="ellipse">
              <a:avLst/>
            </a:prstGeom>
            <a:solidFill>
              <a:srgbClr val="AF2E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51"/>
            <p:cNvSpPr txBox="1"/>
            <p:nvPr/>
          </p:nvSpPr>
          <p:spPr>
            <a:xfrm>
              <a:off x="-1694143" y="1985408"/>
              <a:ext cx="659839" cy="521621"/>
            </a:xfrm>
            <a:prstGeom prst="rect">
              <a:avLst/>
            </a:prstGeom>
            <a:noFill/>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2800" dirty="0">
                  <a:ea typeface="Arial" panose="020B0604020202020204" pitchFamily="34" charset="0"/>
                </a:rPr>
                <a:t>0</a:t>
              </a:r>
              <a:r>
                <a:rPr lang="en-IN" altLang="en-US" sz="2800" dirty="0">
                  <a:ea typeface="Arial" panose="020B0604020202020204" pitchFamily="34" charset="0"/>
                </a:rPr>
                <a:t>7</a:t>
              </a:r>
              <a:endParaRPr lang="en-IN" altLang="en-US" sz="2800" dirty="0">
                <a:ea typeface="Arial" panose="020B0604020202020204" pitchFamily="34" charset="0"/>
              </a:endParaRPr>
            </a:p>
          </p:txBody>
        </p:sp>
      </p:grpSp>
      <p:grpSp>
        <p:nvGrpSpPr>
          <p:cNvPr id="53" name="组合 37"/>
          <p:cNvGrpSpPr/>
          <p:nvPr/>
        </p:nvGrpSpPr>
        <p:grpSpPr>
          <a:xfrm>
            <a:off x="7819526" y="3549502"/>
            <a:ext cx="749300" cy="749300"/>
            <a:chOff x="642998" y="3111135"/>
            <a:chExt cx="748799" cy="748799"/>
          </a:xfrm>
        </p:grpSpPr>
        <p:sp>
          <p:nvSpPr>
            <p:cNvPr id="58" name="椭圆 38"/>
            <p:cNvSpPr/>
            <p:nvPr/>
          </p:nvSpPr>
          <p:spPr>
            <a:xfrm>
              <a:off x="642998" y="3111135"/>
              <a:ext cx="748799" cy="748799"/>
            </a:xfrm>
            <a:prstGeom prst="ellipse">
              <a:avLst/>
            </a:prstGeom>
            <a:solidFill>
              <a:srgbClr val="1B56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39"/>
            <p:cNvSpPr txBox="1"/>
            <p:nvPr/>
          </p:nvSpPr>
          <p:spPr>
            <a:xfrm>
              <a:off x="731838" y="3248848"/>
              <a:ext cx="659958" cy="488623"/>
            </a:xfrm>
            <a:prstGeom prst="rect">
              <a:avLst/>
            </a:prstGeom>
            <a:noFill/>
          </p:spPr>
          <p:txBody>
            <a:bodyPr wrap="square">
              <a:no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2800" dirty="0">
                  <a:ea typeface="Arial" panose="020B0604020202020204" pitchFamily="34" charset="0"/>
                </a:rPr>
                <a:t>0</a:t>
              </a:r>
              <a:r>
                <a:rPr lang="en-IN" altLang="en-US" sz="2800" dirty="0">
                  <a:ea typeface="Arial" panose="020B0604020202020204" pitchFamily="34" charset="0"/>
                </a:rPr>
                <a:t>6</a:t>
              </a:r>
              <a:endParaRPr lang="en-IN" altLang="en-US" sz="2800" dirty="0">
                <a:ea typeface="Arial" panose="020B0604020202020204" pitchFamily="34" charset="0"/>
              </a:endParaRPr>
            </a:p>
          </p:txBody>
        </p:sp>
      </p:grpSp>
      <p:grpSp>
        <p:nvGrpSpPr>
          <p:cNvPr id="60" name="组合 37"/>
          <p:cNvGrpSpPr/>
          <p:nvPr/>
        </p:nvGrpSpPr>
        <p:grpSpPr>
          <a:xfrm>
            <a:off x="6260601" y="5257017"/>
            <a:ext cx="749300" cy="749300"/>
            <a:chOff x="642998" y="3111135"/>
            <a:chExt cx="748799" cy="748799"/>
          </a:xfrm>
        </p:grpSpPr>
        <p:sp>
          <p:nvSpPr>
            <p:cNvPr id="61" name="椭圆 38"/>
            <p:cNvSpPr/>
            <p:nvPr/>
          </p:nvSpPr>
          <p:spPr>
            <a:xfrm>
              <a:off x="642998" y="3111135"/>
              <a:ext cx="748799" cy="748799"/>
            </a:xfrm>
            <a:prstGeom prst="ellipse">
              <a:avLst/>
            </a:prstGeom>
            <a:solidFill>
              <a:srgbClr val="1B56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39"/>
            <p:cNvSpPr txBox="1"/>
            <p:nvPr/>
          </p:nvSpPr>
          <p:spPr>
            <a:xfrm>
              <a:off x="731838" y="3248848"/>
              <a:ext cx="659958" cy="488623"/>
            </a:xfrm>
            <a:prstGeom prst="rect">
              <a:avLst/>
            </a:prstGeom>
            <a:noFill/>
          </p:spPr>
          <p:txBody>
            <a:bodyPr wrap="square">
              <a:no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2800" dirty="0">
                  <a:ea typeface="Arial" panose="020B0604020202020204" pitchFamily="34" charset="0"/>
                </a:rPr>
                <a:t>0</a:t>
              </a:r>
              <a:r>
                <a:rPr lang="en-IN" altLang="en-US" sz="2800" dirty="0">
                  <a:ea typeface="Arial" panose="020B0604020202020204" pitchFamily="34" charset="0"/>
                </a:rPr>
                <a:t>8</a:t>
              </a:r>
              <a:endParaRPr lang="en-IN" altLang="en-US" sz="2800" dirty="0">
                <a:ea typeface="Arial" panose="020B0604020202020204" pitchFamily="34" charset="0"/>
              </a:endParaRPr>
            </a:p>
          </p:txBody>
        </p:sp>
      </p:grpSp>
      <p:sp>
        <p:nvSpPr>
          <p:cNvPr id="64" name="Text Box 63"/>
          <p:cNvSpPr txBox="1"/>
          <p:nvPr/>
        </p:nvSpPr>
        <p:spPr>
          <a:xfrm>
            <a:off x="5537835" y="2294890"/>
            <a:ext cx="2193925" cy="521970"/>
          </a:xfrm>
          <a:prstGeom prst="rect">
            <a:avLst/>
          </a:prstGeom>
          <a:noFill/>
        </p:spPr>
        <p:txBody>
          <a:bodyPr wrap="square" rtlCol="0">
            <a:spAutoFit/>
          </a:bodyPr>
          <a:p>
            <a:r>
              <a:rPr lang="en-IN" altLang="en-US" sz="2800">
                <a:latin typeface="Arial" panose="020B0604020202020204" pitchFamily="34" charset="0"/>
                <a:cs typeface="Arial" panose="020B0604020202020204" pitchFamily="34" charset="0"/>
              </a:rPr>
              <a:t>Company</a:t>
            </a:r>
            <a:endParaRPr lang="en-IN" altLang="en-US" sz="2800">
              <a:latin typeface="Arial" panose="020B0604020202020204" pitchFamily="34" charset="0"/>
              <a:cs typeface="Arial" panose="020B0604020202020204" pitchFamily="34" charset="0"/>
            </a:endParaRPr>
          </a:p>
        </p:txBody>
      </p:sp>
      <p:pic>
        <p:nvPicPr>
          <p:cNvPr id="105" name="Content Placeholder 104"/>
          <p:cNvPicPr>
            <a:picLocks noChangeAspect="1"/>
          </p:cNvPicPr>
          <p:nvPr>
            <p:ph idx="1"/>
          </p:nvPr>
        </p:nvPicPr>
        <p:blipFill>
          <a:blip r:embed="rId3"/>
          <a:stretch>
            <a:fillRect/>
          </a:stretch>
        </p:blipFill>
        <p:spPr>
          <a:xfrm>
            <a:off x="157480" y="86360"/>
            <a:ext cx="1187450" cy="13411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9" presetClass="entr" presetSubtype="0" accel="10000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5" dur="500" fill="hold"/>
                                        <p:tgtEl>
                                          <p:spTgt spid="3">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6" dur="500" fill="hold"/>
                                        <p:tgtEl>
                                          <p:spTgt spid="3">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7" dur="500" fill="hold"/>
                                        <p:tgtEl>
                                          <p:spTgt spid="3">
                                            <p:txEl>
                                              <p:pRg st="0" end="0"/>
                                            </p:txEl>
                                          </p:spTgt>
                                        </p:tgtEl>
                                        <p:attrNameLst>
                                          <p:attrName>ppt_y</p:attrName>
                                        </p:attrNameLst>
                                      </p:cBhvr>
                                      <p:tavLst>
                                        <p:tav tm="0">
                                          <p:val>
                                            <p:strVal val="#ppt_y"/>
                                          </p:val>
                                        </p:tav>
                                        <p:tav tm="100000">
                                          <p:val>
                                            <p:strVal val="#ppt_y"/>
                                          </p:val>
                                        </p:tav>
                                      </p:tavLst>
                                    </p:anim>
                                  </p:childTnLst>
                                </p:cTn>
                              </p:par>
                              <p:par>
                                <p:cTn id="18" presetID="39" presetClass="entr" presetSubtype="0" accel="10000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500" fill="hold"/>
                                        <p:tgtEl>
                                          <p:spTgt spid="3">
                                            <p:txEl>
                                              <p:pRg st="1" end="1"/>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1" dur="500" fill="hold"/>
                                        <p:tgtEl>
                                          <p:spTgt spid="3">
                                            <p:txEl>
                                              <p:pRg st="1" end="1"/>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2" dur="500" fill="hold"/>
                                        <p:tgtEl>
                                          <p:spTgt spid="3">
                                            <p:txEl>
                                              <p:pRg st="1" end="1"/>
                                            </p:txEl>
                                          </p:spTgt>
                                        </p:tgtEl>
                                        <p:attrNameLst>
                                          <p:attrName>ppt_x</p:attrName>
                                        </p:attrNameLst>
                                      </p:cBhvr>
                                      <p:tavLst>
                                        <p:tav tm="0">
                                          <p:val>
                                            <p:strVal val="#ppt_x-.3"/>
                                          </p:val>
                                        </p:tav>
                                        <p:tav tm="50000">
                                          <p:val>
                                            <p:strVal val="#ppt_x"/>
                                          </p:val>
                                        </p:tav>
                                        <p:tav tm="100000">
                                          <p:val>
                                            <p:strVal val="#ppt_x"/>
                                          </p:val>
                                        </p:tav>
                                      </p:tavLst>
                                    </p:anim>
                                    <p:anim calcmode="lin" valueType="num">
                                      <p:cBhvr>
                                        <p:cTn id="2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1000"/>
                                        <p:tgtEl>
                                          <p:spTgt spid="55"/>
                                        </p:tgtEl>
                                      </p:cBhvr>
                                    </p:animEffect>
                                    <p:anim calcmode="lin" valueType="num">
                                      <p:cBhvr>
                                        <p:cTn id="29" dur="1000" fill="hold"/>
                                        <p:tgtEl>
                                          <p:spTgt spid="55"/>
                                        </p:tgtEl>
                                        <p:attrNameLst>
                                          <p:attrName>ppt_x</p:attrName>
                                        </p:attrNameLst>
                                      </p:cBhvr>
                                      <p:tavLst>
                                        <p:tav tm="0">
                                          <p:val>
                                            <p:strVal val="#ppt_x"/>
                                          </p:val>
                                        </p:tav>
                                        <p:tav tm="100000">
                                          <p:val>
                                            <p:strVal val="#ppt_x"/>
                                          </p:val>
                                        </p:tav>
                                      </p:tavLst>
                                    </p:anim>
                                    <p:anim calcmode="lin" valueType="num">
                                      <p:cBhvr>
                                        <p:cTn id="30"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9" presetClass="entr" presetSubtype="0" accel="10000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p:cTn id="35" dur="500" fill="hold"/>
                                        <p:tgtEl>
                                          <p:spTgt spid="32"/>
                                        </p:tgtEl>
                                        <p:attrNameLst>
                                          <p:attrName>ppt_h</p:attrName>
                                        </p:attrNameLst>
                                      </p:cBhvr>
                                      <p:tavLst>
                                        <p:tav tm="0">
                                          <p:val>
                                            <p:strVal val="#ppt_h/20"/>
                                          </p:val>
                                        </p:tav>
                                        <p:tav tm="50000">
                                          <p:val>
                                            <p:strVal val="#ppt_h/20"/>
                                          </p:val>
                                        </p:tav>
                                        <p:tav tm="100000">
                                          <p:val>
                                            <p:strVal val="#ppt_h"/>
                                          </p:val>
                                        </p:tav>
                                      </p:tavLst>
                                    </p:anim>
                                    <p:anim calcmode="lin" valueType="num">
                                      <p:cBhvr>
                                        <p:cTn id="36" dur="500" fill="hold"/>
                                        <p:tgtEl>
                                          <p:spTgt spid="32"/>
                                        </p:tgtEl>
                                        <p:attrNameLst>
                                          <p:attrName>ppt_w</p:attrName>
                                        </p:attrNameLst>
                                      </p:cBhvr>
                                      <p:tavLst>
                                        <p:tav tm="0">
                                          <p:val>
                                            <p:strVal val="#ppt_w+.3"/>
                                          </p:val>
                                        </p:tav>
                                        <p:tav tm="50000">
                                          <p:val>
                                            <p:strVal val="#ppt_w+.3"/>
                                          </p:val>
                                        </p:tav>
                                        <p:tav tm="100000">
                                          <p:val>
                                            <p:strVal val="#ppt_w"/>
                                          </p:val>
                                        </p:tav>
                                      </p:tavLst>
                                    </p:anim>
                                    <p:anim calcmode="lin" valueType="num">
                                      <p:cBhvr>
                                        <p:cTn id="37" dur="500" fill="hold"/>
                                        <p:tgtEl>
                                          <p:spTgt spid="32"/>
                                        </p:tgtEl>
                                        <p:attrNameLst>
                                          <p:attrName>ppt_x</p:attrName>
                                        </p:attrNameLst>
                                      </p:cBhvr>
                                      <p:tavLst>
                                        <p:tav tm="0">
                                          <p:val>
                                            <p:strVal val="#ppt_x-.3"/>
                                          </p:val>
                                        </p:tav>
                                        <p:tav tm="50000">
                                          <p:val>
                                            <p:strVal val="#ppt_x"/>
                                          </p:val>
                                        </p:tav>
                                        <p:tav tm="100000">
                                          <p:val>
                                            <p:strVal val="#ppt_x"/>
                                          </p:val>
                                        </p:tav>
                                      </p:tavLst>
                                    </p:anim>
                                    <p:anim calcmode="lin" valueType="num">
                                      <p:cBhvr>
                                        <p:cTn id="3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1000"/>
                                        <p:tgtEl>
                                          <p:spTgt spid="25"/>
                                        </p:tgtEl>
                                      </p:cBhvr>
                                    </p:animEffect>
                                    <p:anim calcmode="lin" valueType="num">
                                      <p:cBhvr>
                                        <p:cTn id="44" dur="1000" fill="hold"/>
                                        <p:tgtEl>
                                          <p:spTgt spid="25"/>
                                        </p:tgtEl>
                                        <p:attrNameLst>
                                          <p:attrName>ppt_x</p:attrName>
                                        </p:attrNameLst>
                                      </p:cBhvr>
                                      <p:tavLst>
                                        <p:tav tm="0">
                                          <p:val>
                                            <p:strVal val="#ppt_x"/>
                                          </p:val>
                                        </p:tav>
                                        <p:tav tm="100000">
                                          <p:val>
                                            <p:strVal val="#ppt_x"/>
                                          </p:val>
                                        </p:tav>
                                      </p:tavLst>
                                    </p:anim>
                                    <p:anim calcmode="lin" valueType="num">
                                      <p:cBhvr>
                                        <p:cTn id="4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39" presetClass="entr" presetSubtype="0" accel="100000" fill="hold" nodeType="clickEffect">
                                  <p:stCondLst>
                                    <p:cond delay="0"/>
                                  </p:stCondLst>
                                  <p:childTnLst>
                                    <p:set>
                                      <p:cBhvr>
                                        <p:cTn id="49" dur="1" fill="hold">
                                          <p:stCondLst>
                                            <p:cond delay="0"/>
                                          </p:stCondLst>
                                        </p:cTn>
                                        <p:tgtEl>
                                          <p:spTgt spid="38"/>
                                        </p:tgtEl>
                                        <p:attrNameLst>
                                          <p:attrName>style.visibility</p:attrName>
                                        </p:attrNameLst>
                                      </p:cBhvr>
                                      <p:to>
                                        <p:strVal val="visible"/>
                                      </p:to>
                                    </p:set>
                                    <p:anim calcmode="lin" valueType="num">
                                      <p:cBhvr>
                                        <p:cTn id="50" dur="500" fill="hold"/>
                                        <p:tgtEl>
                                          <p:spTgt spid="38"/>
                                        </p:tgtEl>
                                        <p:attrNameLst>
                                          <p:attrName>ppt_h</p:attrName>
                                        </p:attrNameLst>
                                      </p:cBhvr>
                                      <p:tavLst>
                                        <p:tav tm="0">
                                          <p:val>
                                            <p:strVal val="#ppt_h/20"/>
                                          </p:val>
                                        </p:tav>
                                        <p:tav tm="50000">
                                          <p:val>
                                            <p:strVal val="#ppt_h/20"/>
                                          </p:val>
                                        </p:tav>
                                        <p:tav tm="100000">
                                          <p:val>
                                            <p:strVal val="#ppt_h"/>
                                          </p:val>
                                        </p:tav>
                                      </p:tavLst>
                                    </p:anim>
                                    <p:anim calcmode="lin" valueType="num">
                                      <p:cBhvr>
                                        <p:cTn id="51" dur="500" fill="hold"/>
                                        <p:tgtEl>
                                          <p:spTgt spid="38"/>
                                        </p:tgtEl>
                                        <p:attrNameLst>
                                          <p:attrName>ppt_w</p:attrName>
                                        </p:attrNameLst>
                                      </p:cBhvr>
                                      <p:tavLst>
                                        <p:tav tm="0">
                                          <p:val>
                                            <p:strVal val="#ppt_w+.3"/>
                                          </p:val>
                                        </p:tav>
                                        <p:tav tm="50000">
                                          <p:val>
                                            <p:strVal val="#ppt_w+.3"/>
                                          </p:val>
                                        </p:tav>
                                        <p:tav tm="100000">
                                          <p:val>
                                            <p:strVal val="#ppt_w"/>
                                          </p:val>
                                        </p:tav>
                                      </p:tavLst>
                                    </p:anim>
                                    <p:anim calcmode="lin" valueType="num">
                                      <p:cBhvr>
                                        <p:cTn id="52" dur="500" fill="hold"/>
                                        <p:tgtEl>
                                          <p:spTgt spid="38"/>
                                        </p:tgtEl>
                                        <p:attrNameLst>
                                          <p:attrName>ppt_x</p:attrName>
                                        </p:attrNameLst>
                                      </p:cBhvr>
                                      <p:tavLst>
                                        <p:tav tm="0">
                                          <p:val>
                                            <p:strVal val="#ppt_x-.3"/>
                                          </p:val>
                                        </p:tav>
                                        <p:tav tm="50000">
                                          <p:val>
                                            <p:strVal val="#ppt_x"/>
                                          </p:val>
                                        </p:tav>
                                        <p:tav tm="100000">
                                          <p:val>
                                            <p:strVal val="#ppt_x"/>
                                          </p:val>
                                        </p:tav>
                                      </p:tavLst>
                                    </p:anim>
                                    <p:anim calcmode="lin" valueType="num">
                                      <p:cBhvr>
                                        <p:cTn id="53"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1000"/>
                                        <p:tgtEl>
                                          <p:spTgt spid="37"/>
                                        </p:tgtEl>
                                      </p:cBhvr>
                                    </p:animEffect>
                                    <p:anim calcmode="lin" valueType="num">
                                      <p:cBhvr>
                                        <p:cTn id="59" dur="1000" fill="hold"/>
                                        <p:tgtEl>
                                          <p:spTgt spid="37"/>
                                        </p:tgtEl>
                                        <p:attrNameLst>
                                          <p:attrName>ppt_x</p:attrName>
                                        </p:attrNameLst>
                                      </p:cBhvr>
                                      <p:tavLst>
                                        <p:tav tm="0">
                                          <p:val>
                                            <p:strVal val="#ppt_x"/>
                                          </p:val>
                                        </p:tav>
                                        <p:tav tm="100000">
                                          <p:val>
                                            <p:strVal val="#ppt_x"/>
                                          </p:val>
                                        </p:tav>
                                      </p:tavLst>
                                    </p:anim>
                                    <p:anim calcmode="lin" valueType="num">
                                      <p:cBhvr>
                                        <p:cTn id="6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1000"/>
                                        <p:tgtEl>
                                          <p:spTgt spid="41"/>
                                        </p:tgtEl>
                                      </p:cBhvr>
                                    </p:animEffect>
                                    <p:anim calcmode="lin" valueType="num">
                                      <p:cBhvr>
                                        <p:cTn id="66" dur="1000" fill="hold"/>
                                        <p:tgtEl>
                                          <p:spTgt spid="41"/>
                                        </p:tgtEl>
                                        <p:attrNameLst>
                                          <p:attrName>ppt_x</p:attrName>
                                        </p:attrNameLst>
                                      </p:cBhvr>
                                      <p:tavLst>
                                        <p:tav tm="0">
                                          <p:val>
                                            <p:strVal val="#ppt_x"/>
                                          </p:val>
                                        </p:tav>
                                        <p:tav tm="100000">
                                          <p:val>
                                            <p:strVal val="#ppt_x"/>
                                          </p:val>
                                        </p:tav>
                                      </p:tavLst>
                                    </p:anim>
                                    <p:anim calcmode="lin" valueType="num">
                                      <p:cBhvr>
                                        <p:cTn id="6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39" presetClass="entr" presetSubtype="0" accel="100000" fill="hold" nodeType="click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p:cTn id="72" dur="500" fill="hold"/>
                                        <p:tgtEl>
                                          <p:spTgt spid="42"/>
                                        </p:tgtEl>
                                        <p:attrNameLst>
                                          <p:attrName>ppt_h</p:attrName>
                                        </p:attrNameLst>
                                      </p:cBhvr>
                                      <p:tavLst>
                                        <p:tav tm="0">
                                          <p:val>
                                            <p:strVal val="#ppt_h/20"/>
                                          </p:val>
                                        </p:tav>
                                        <p:tav tm="50000">
                                          <p:val>
                                            <p:strVal val="#ppt_h/20"/>
                                          </p:val>
                                        </p:tav>
                                        <p:tav tm="100000">
                                          <p:val>
                                            <p:strVal val="#ppt_h"/>
                                          </p:val>
                                        </p:tav>
                                      </p:tavLst>
                                    </p:anim>
                                    <p:anim calcmode="lin" valueType="num">
                                      <p:cBhvr>
                                        <p:cTn id="73" dur="500" fill="hold"/>
                                        <p:tgtEl>
                                          <p:spTgt spid="42"/>
                                        </p:tgtEl>
                                        <p:attrNameLst>
                                          <p:attrName>ppt_w</p:attrName>
                                        </p:attrNameLst>
                                      </p:cBhvr>
                                      <p:tavLst>
                                        <p:tav tm="0">
                                          <p:val>
                                            <p:strVal val="#ppt_w+.3"/>
                                          </p:val>
                                        </p:tav>
                                        <p:tav tm="50000">
                                          <p:val>
                                            <p:strVal val="#ppt_w+.3"/>
                                          </p:val>
                                        </p:tav>
                                        <p:tav tm="100000">
                                          <p:val>
                                            <p:strVal val="#ppt_w"/>
                                          </p:val>
                                        </p:tav>
                                      </p:tavLst>
                                    </p:anim>
                                    <p:anim calcmode="lin" valueType="num">
                                      <p:cBhvr>
                                        <p:cTn id="74" dur="500" fill="hold"/>
                                        <p:tgtEl>
                                          <p:spTgt spid="42"/>
                                        </p:tgtEl>
                                        <p:attrNameLst>
                                          <p:attrName>ppt_x</p:attrName>
                                        </p:attrNameLst>
                                      </p:cBhvr>
                                      <p:tavLst>
                                        <p:tav tm="0">
                                          <p:val>
                                            <p:strVal val="#ppt_x-.3"/>
                                          </p:val>
                                        </p:tav>
                                        <p:tav tm="50000">
                                          <p:val>
                                            <p:strVal val="#ppt_x"/>
                                          </p:val>
                                        </p:tav>
                                        <p:tav tm="100000">
                                          <p:val>
                                            <p:strVal val="#ppt_x"/>
                                          </p:val>
                                        </p:tav>
                                      </p:tavLst>
                                    </p:anim>
                                    <p:anim calcmode="lin" valueType="num">
                                      <p:cBhvr>
                                        <p:cTn id="75"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39" presetClass="entr" presetSubtype="0" accel="100000" fill="hold" nodeType="clickEffect">
                                  <p:stCondLst>
                                    <p:cond delay="0"/>
                                  </p:stCondLst>
                                  <p:childTnLst>
                                    <p:set>
                                      <p:cBhvr>
                                        <p:cTn id="79" dur="1" fill="hold">
                                          <p:stCondLst>
                                            <p:cond delay="0"/>
                                          </p:stCondLst>
                                        </p:cTn>
                                        <p:tgtEl>
                                          <p:spTgt spid="46"/>
                                        </p:tgtEl>
                                        <p:attrNameLst>
                                          <p:attrName>style.visibility</p:attrName>
                                        </p:attrNameLst>
                                      </p:cBhvr>
                                      <p:to>
                                        <p:strVal val="visible"/>
                                      </p:to>
                                    </p:set>
                                    <p:anim calcmode="lin" valueType="num">
                                      <p:cBhvr>
                                        <p:cTn id="80" dur="500" fill="hold"/>
                                        <p:tgtEl>
                                          <p:spTgt spid="46"/>
                                        </p:tgtEl>
                                        <p:attrNameLst>
                                          <p:attrName>ppt_h</p:attrName>
                                        </p:attrNameLst>
                                      </p:cBhvr>
                                      <p:tavLst>
                                        <p:tav tm="0">
                                          <p:val>
                                            <p:strVal val="#ppt_h/20"/>
                                          </p:val>
                                        </p:tav>
                                        <p:tav tm="50000">
                                          <p:val>
                                            <p:strVal val="#ppt_h/20"/>
                                          </p:val>
                                        </p:tav>
                                        <p:tav tm="100000">
                                          <p:val>
                                            <p:strVal val="#ppt_h"/>
                                          </p:val>
                                        </p:tav>
                                      </p:tavLst>
                                    </p:anim>
                                    <p:anim calcmode="lin" valueType="num">
                                      <p:cBhvr>
                                        <p:cTn id="81" dur="500" fill="hold"/>
                                        <p:tgtEl>
                                          <p:spTgt spid="46"/>
                                        </p:tgtEl>
                                        <p:attrNameLst>
                                          <p:attrName>ppt_w</p:attrName>
                                        </p:attrNameLst>
                                      </p:cBhvr>
                                      <p:tavLst>
                                        <p:tav tm="0">
                                          <p:val>
                                            <p:strVal val="#ppt_w+.3"/>
                                          </p:val>
                                        </p:tav>
                                        <p:tav tm="50000">
                                          <p:val>
                                            <p:strVal val="#ppt_w+.3"/>
                                          </p:val>
                                        </p:tav>
                                        <p:tav tm="100000">
                                          <p:val>
                                            <p:strVal val="#ppt_w"/>
                                          </p:val>
                                        </p:tav>
                                      </p:tavLst>
                                    </p:anim>
                                    <p:anim calcmode="lin" valueType="num">
                                      <p:cBhvr>
                                        <p:cTn id="82" dur="500" fill="hold"/>
                                        <p:tgtEl>
                                          <p:spTgt spid="46"/>
                                        </p:tgtEl>
                                        <p:attrNameLst>
                                          <p:attrName>ppt_x</p:attrName>
                                        </p:attrNameLst>
                                      </p:cBhvr>
                                      <p:tavLst>
                                        <p:tav tm="0">
                                          <p:val>
                                            <p:strVal val="#ppt_x-.3"/>
                                          </p:val>
                                        </p:tav>
                                        <p:tav tm="50000">
                                          <p:val>
                                            <p:strVal val="#ppt_x"/>
                                          </p:val>
                                        </p:tav>
                                        <p:tav tm="100000">
                                          <p:val>
                                            <p:strVal val="#ppt_x"/>
                                          </p:val>
                                        </p:tav>
                                      </p:tavLst>
                                    </p:anim>
                                    <p:anim calcmode="lin" valueType="num">
                                      <p:cBhvr>
                                        <p:cTn id="83"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fade">
                                      <p:cBhvr>
                                        <p:cTn id="88" dur="1000"/>
                                        <p:tgtEl>
                                          <p:spTgt spid="45"/>
                                        </p:tgtEl>
                                      </p:cBhvr>
                                    </p:animEffect>
                                    <p:anim calcmode="lin" valueType="num">
                                      <p:cBhvr>
                                        <p:cTn id="89" dur="1000" fill="hold"/>
                                        <p:tgtEl>
                                          <p:spTgt spid="45"/>
                                        </p:tgtEl>
                                        <p:attrNameLst>
                                          <p:attrName>ppt_x</p:attrName>
                                        </p:attrNameLst>
                                      </p:cBhvr>
                                      <p:tavLst>
                                        <p:tav tm="0">
                                          <p:val>
                                            <p:strVal val="#ppt_x"/>
                                          </p:val>
                                        </p:tav>
                                        <p:tav tm="100000">
                                          <p:val>
                                            <p:strVal val="#ppt_x"/>
                                          </p:val>
                                        </p:tav>
                                      </p:tavLst>
                                    </p:anim>
                                    <p:anim calcmode="lin" valueType="num">
                                      <p:cBhvr>
                                        <p:cTn id="90"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39" presetClass="entr" presetSubtype="0" accel="100000" fill="hold" nodeType="clickEffect">
                                  <p:stCondLst>
                                    <p:cond delay="0"/>
                                  </p:stCondLst>
                                  <p:childTnLst>
                                    <p:set>
                                      <p:cBhvr>
                                        <p:cTn id="94" dur="1" fill="hold">
                                          <p:stCondLst>
                                            <p:cond delay="0"/>
                                          </p:stCondLst>
                                        </p:cTn>
                                        <p:tgtEl>
                                          <p:spTgt spid="50"/>
                                        </p:tgtEl>
                                        <p:attrNameLst>
                                          <p:attrName>style.visibility</p:attrName>
                                        </p:attrNameLst>
                                      </p:cBhvr>
                                      <p:to>
                                        <p:strVal val="visible"/>
                                      </p:to>
                                    </p:set>
                                    <p:anim calcmode="lin" valueType="num">
                                      <p:cBhvr>
                                        <p:cTn id="95" dur="500" fill="hold"/>
                                        <p:tgtEl>
                                          <p:spTgt spid="50"/>
                                        </p:tgtEl>
                                        <p:attrNameLst>
                                          <p:attrName>ppt_h</p:attrName>
                                        </p:attrNameLst>
                                      </p:cBhvr>
                                      <p:tavLst>
                                        <p:tav tm="0">
                                          <p:val>
                                            <p:strVal val="#ppt_h/20"/>
                                          </p:val>
                                        </p:tav>
                                        <p:tav tm="50000">
                                          <p:val>
                                            <p:strVal val="#ppt_h/20"/>
                                          </p:val>
                                        </p:tav>
                                        <p:tav tm="100000">
                                          <p:val>
                                            <p:strVal val="#ppt_h"/>
                                          </p:val>
                                        </p:tav>
                                      </p:tavLst>
                                    </p:anim>
                                    <p:anim calcmode="lin" valueType="num">
                                      <p:cBhvr>
                                        <p:cTn id="96" dur="500" fill="hold"/>
                                        <p:tgtEl>
                                          <p:spTgt spid="50"/>
                                        </p:tgtEl>
                                        <p:attrNameLst>
                                          <p:attrName>ppt_w</p:attrName>
                                        </p:attrNameLst>
                                      </p:cBhvr>
                                      <p:tavLst>
                                        <p:tav tm="0">
                                          <p:val>
                                            <p:strVal val="#ppt_w+.3"/>
                                          </p:val>
                                        </p:tav>
                                        <p:tav tm="50000">
                                          <p:val>
                                            <p:strVal val="#ppt_w+.3"/>
                                          </p:val>
                                        </p:tav>
                                        <p:tav tm="100000">
                                          <p:val>
                                            <p:strVal val="#ppt_w"/>
                                          </p:val>
                                        </p:tav>
                                      </p:tavLst>
                                    </p:anim>
                                    <p:anim calcmode="lin" valueType="num">
                                      <p:cBhvr>
                                        <p:cTn id="97" dur="500" fill="hold"/>
                                        <p:tgtEl>
                                          <p:spTgt spid="50"/>
                                        </p:tgtEl>
                                        <p:attrNameLst>
                                          <p:attrName>ppt_x</p:attrName>
                                        </p:attrNameLst>
                                      </p:cBhvr>
                                      <p:tavLst>
                                        <p:tav tm="0">
                                          <p:val>
                                            <p:strVal val="#ppt_x-.3"/>
                                          </p:val>
                                        </p:tav>
                                        <p:tav tm="50000">
                                          <p:val>
                                            <p:strVal val="#ppt_x"/>
                                          </p:val>
                                        </p:tav>
                                        <p:tav tm="100000">
                                          <p:val>
                                            <p:strVal val="#ppt_x"/>
                                          </p:val>
                                        </p:tav>
                                      </p:tavLst>
                                    </p:anim>
                                    <p:anim calcmode="lin" valueType="num">
                                      <p:cBhvr>
                                        <p:cTn id="98"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49"/>
                                        </p:tgtEl>
                                        <p:attrNameLst>
                                          <p:attrName>style.visibility</p:attrName>
                                        </p:attrNameLst>
                                      </p:cBhvr>
                                      <p:to>
                                        <p:strVal val="visible"/>
                                      </p:to>
                                    </p:set>
                                    <p:animEffect transition="in" filter="fade">
                                      <p:cBhvr>
                                        <p:cTn id="103" dur="1000"/>
                                        <p:tgtEl>
                                          <p:spTgt spid="49"/>
                                        </p:tgtEl>
                                      </p:cBhvr>
                                    </p:animEffect>
                                    <p:anim calcmode="lin" valueType="num">
                                      <p:cBhvr>
                                        <p:cTn id="104" dur="1000" fill="hold"/>
                                        <p:tgtEl>
                                          <p:spTgt spid="49"/>
                                        </p:tgtEl>
                                        <p:attrNameLst>
                                          <p:attrName>ppt_x</p:attrName>
                                        </p:attrNameLst>
                                      </p:cBhvr>
                                      <p:tavLst>
                                        <p:tav tm="0">
                                          <p:val>
                                            <p:strVal val="#ppt_x"/>
                                          </p:val>
                                        </p:tav>
                                        <p:tav tm="100000">
                                          <p:val>
                                            <p:strVal val="#ppt_x"/>
                                          </p:val>
                                        </p:tav>
                                      </p:tavLst>
                                    </p:anim>
                                    <p:anim calcmode="lin" valueType="num">
                                      <p:cBhvr>
                                        <p:cTn id="105"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39" presetClass="entr" presetSubtype="0" accel="100000" fill="hold" nodeType="clickEffect">
                                  <p:stCondLst>
                                    <p:cond delay="0"/>
                                  </p:stCondLst>
                                  <p:childTnLst>
                                    <p:set>
                                      <p:cBhvr>
                                        <p:cTn id="109" dur="1" fill="hold">
                                          <p:stCondLst>
                                            <p:cond delay="0"/>
                                          </p:stCondLst>
                                        </p:cTn>
                                        <p:tgtEl>
                                          <p:spTgt spid="53"/>
                                        </p:tgtEl>
                                        <p:attrNameLst>
                                          <p:attrName>style.visibility</p:attrName>
                                        </p:attrNameLst>
                                      </p:cBhvr>
                                      <p:to>
                                        <p:strVal val="visible"/>
                                      </p:to>
                                    </p:set>
                                    <p:anim calcmode="lin" valueType="num">
                                      <p:cBhvr>
                                        <p:cTn id="110" dur="500" fill="hold"/>
                                        <p:tgtEl>
                                          <p:spTgt spid="53"/>
                                        </p:tgtEl>
                                        <p:attrNameLst>
                                          <p:attrName>ppt_h</p:attrName>
                                        </p:attrNameLst>
                                      </p:cBhvr>
                                      <p:tavLst>
                                        <p:tav tm="0">
                                          <p:val>
                                            <p:strVal val="#ppt_h/20"/>
                                          </p:val>
                                        </p:tav>
                                        <p:tav tm="50000">
                                          <p:val>
                                            <p:strVal val="#ppt_h/20"/>
                                          </p:val>
                                        </p:tav>
                                        <p:tav tm="100000">
                                          <p:val>
                                            <p:strVal val="#ppt_h"/>
                                          </p:val>
                                        </p:tav>
                                      </p:tavLst>
                                    </p:anim>
                                    <p:anim calcmode="lin" valueType="num">
                                      <p:cBhvr>
                                        <p:cTn id="111" dur="500" fill="hold"/>
                                        <p:tgtEl>
                                          <p:spTgt spid="53"/>
                                        </p:tgtEl>
                                        <p:attrNameLst>
                                          <p:attrName>ppt_w</p:attrName>
                                        </p:attrNameLst>
                                      </p:cBhvr>
                                      <p:tavLst>
                                        <p:tav tm="0">
                                          <p:val>
                                            <p:strVal val="#ppt_w+.3"/>
                                          </p:val>
                                        </p:tav>
                                        <p:tav tm="50000">
                                          <p:val>
                                            <p:strVal val="#ppt_w+.3"/>
                                          </p:val>
                                        </p:tav>
                                        <p:tav tm="100000">
                                          <p:val>
                                            <p:strVal val="#ppt_w"/>
                                          </p:val>
                                        </p:tav>
                                      </p:tavLst>
                                    </p:anim>
                                    <p:anim calcmode="lin" valueType="num">
                                      <p:cBhvr>
                                        <p:cTn id="112" dur="500" fill="hold"/>
                                        <p:tgtEl>
                                          <p:spTgt spid="53"/>
                                        </p:tgtEl>
                                        <p:attrNameLst>
                                          <p:attrName>ppt_x</p:attrName>
                                        </p:attrNameLst>
                                      </p:cBhvr>
                                      <p:tavLst>
                                        <p:tav tm="0">
                                          <p:val>
                                            <p:strVal val="#ppt_x-.3"/>
                                          </p:val>
                                        </p:tav>
                                        <p:tav tm="50000">
                                          <p:val>
                                            <p:strVal val="#ppt_x"/>
                                          </p:val>
                                        </p:tav>
                                        <p:tav tm="100000">
                                          <p:val>
                                            <p:strVal val="#ppt_x"/>
                                          </p:val>
                                        </p:tav>
                                      </p:tavLst>
                                    </p:anim>
                                    <p:anim calcmode="lin" valueType="num">
                                      <p:cBhvr>
                                        <p:cTn id="113"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21"/>
                                        </p:tgtEl>
                                        <p:attrNameLst>
                                          <p:attrName>style.visibility</p:attrName>
                                        </p:attrNameLst>
                                      </p:cBhvr>
                                      <p:to>
                                        <p:strVal val="visible"/>
                                      </p:to>
                                    </p:set>
                                    <p:animEffect transition="in" filter="fade">
                                      <p:cBhvr>
                                        <p:cTn id="118" dur="1000"/>
                                        <p:tgtEl>
                                          <p:spTgt spid="21"/>
                                        </p:tgtEl>
                                      </p:cBhvr>
                                    </p:animEffect>
                                    <p:anim calcmode="lin" valueType="num">
                                      <p:cBhvr>
                                        <p:cTn id="119" dur="1000" fill="hold"/>
                                        <p:tgtEl>
                                          <p:spTgt spid="21"/>
                                        </p:tgtEl>
                                        <p:attrNameLst>
                                          <p:attrName>ppt_x</p:attrName>
                                        </p:attrNameLst>
                                      </p:cBhvr>
                                      <p:tavLst>
                                        <p:tav tm="0">
                                          <p:val>
                                            <p:strVal val="#ppt_x"/>
                                          </p:val>
                                        </p:tav>
                                        <p:tav tm="100000">
                                          <p:val>
                                            <p:strVal val="#ppt_x"/>
                                          </p:val>
                                        </p:tav>
                                      </p:tavLst>
                                    </p:anim>
                                    <p:anim calcmode="lin" valueType="num">
                                      <p:cBhvr>
                                        <p:cTn id="12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39" presetClass="entr" presetSubtype="0" accel="100000" fill="hold" nodeType="clickEffect">
                                  <p:stCondLst>
                                    <p:cond delay="0"/>
                                  </p:stCondLst>
                                  <p:childTnLst>
                                    <p:set>
                                      <p:cBhvr>
                                        <p:cTn id="124" dur="1" fill="hold">
                                          <p:stCondLst>
                                            <p:cond delay="0"/>
                                          </p:stCondLst>
                                        </p:cTn>
                                        <p:tgtEl>
                                          <p:spTgt spid="34"/>
                                        </p:tgtEl>
                                        <p:attrNameLst>
                                          <p:attrName>style.visibility</p:attrName>
                                        </p:attrNameLst>
                                      </p:cBhvr>
                                      <p:to>
                                        <p:strVal val="visible"/>
                                      </p:to>
                                    </p:set>
                                    <p:anim calcmode="lin" valueType="num">
                                      <p:cBhvr>
                                        <p:cTn id="125" dur="500" fill="hold"/>
                                        <p:tgtEl>
                                          <p:spTgt spid="34"/>
                                        </p:tgtEl>
                                        <p:attrNameLst>
                                          <p:attrName>ppt_h</p:attrName>
                                        </p:attrNameLst>
                                      </p:cBhvr>
                                      <p:tavLst>
                                        <p:tav tm="0">
                                          <p:val>
                                            <p:strVal val="#ppt_h/20"/>
                                          </p:val>
                                        </p:tav>
                                        <p:tav tm="50000">
                                          <p:val>
                                            <p:strVal val="#ppt_h/20"/>
                                          </p:val>
                                        </p:tav>
                                        <p:tav tm="100000">
                                          <p:val>
                                            <p:strVal val="#ppt_h"/>
                                          </p:val>
                                        </p:tav>
                                      </p:tavLst>
                                    </p:anim>
                                    <p:anim calcmode="lin" valueType="num">
                                      <p:cBhvr>
                                        <p:cTn id="126" dur="500" fill="hold"/>
                                        <p:tgtEl>
                                          <p:spTgt spid="34"/>
                                        </p:tgtEl>
                                        <p:attrNameLst>
                                          <p:attrName>ppt_w</p:attrName>
                                        </p:attrNameLst>
                                      </p:cBhvr>
                                      <p:tavLst>
                                        <p:tav tm="0">
                                          <p:val>
                                            <p:strVal val="#ppt_w+.3"/>
                                          </p:val>
                                        </p:tav>
                                        <p:tav tm="50000">
                                          <p:val>
                                            <p:strVal val="#ppt_w+.3"/>
                                          </p:val>
                                        </p:tav>
                                        <p:tav tm="100000">
                                          <p:val>
                                            <p:strVal val="#ppt_w"/>
                                          </p:val>
                                        </p:tav>
                                      </p:tavLst>
                                    </p:anim>
                                    <p:anim calcmode="lin" valueType="num">
                                      <p:cBhvr>
                                        <p:cTn id="127" dur="500" fill="hold"/>
                                        <p:tgtEl>
                                          <p:spTgt spid="34"/>
                                        </p:tgtEl>
                                        <p:attrNameLst>
                                          <p:attrName>ppt_x</p:attrName>
                                        </p:attrNameLst>
                                      </p:cBhvr>
                                      <p:tavLst>
                                        <p:tav tm="0">
                                          <p:val>
                                            <p:strVal val="#ppt_x-.3"/>
                                          </p:val>
                                        </p:tav>
                                        <p:tav tm="50000">
                                          <p:val>
                                            <p:strVal val="#ppt_x"/>
                                          </p:val>
                                        </p:tav>
                                        <p:tav tm="100000">
                                          <p:val>
                                            <p:strVal val="#ppt_x"/>
                                          </p:val>
                                        </p:tav>
                                      </p:tavLst>
                                    </p:anim>
                                    <p:anim calcmode="lin" valueType="num">
                                      <p:cBhvr>
                                        <p:cTn id="128"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24"/>
                                        </p:tgtEl>
                                        <p:attrNameLst>
                                          <p:attrName>style.visibility</p:attrName>
                                        </p:attrNameLst>
                                      </p:cBhvr>
                                      <p:to>
                                        <p:strVal val="visible"/>
                                      </p:to>
                                    </p:set>
                                    <p:animEffect transition="in" filter="fade">
                                      <p:cBhvr>
                                        <p:cTn id="133" dur="1000"/>
                                        <p:tgtEl>
                                          <p:spTgt spid="24"/>
                                        </p:tgtEl>
                                      </p:cBhvr>
                                    </p:animEffect>
                                    <p:anim calcmode="lin" valueType="num">
                                      <p:cBhvr>
                                        <p:cTn id="134" dur="1000" fill="hold"/>
                                        <p:tgtEl>
                                          <p:spTgt spid="24"/>
                                        </p:tgtEl>
                                        <p:attrNameLst>
                                          <p:attrName>ppt_x</p:attrName>
                                        </p:attrNameLst>
                                      </p:cBhvr>
                                      <p:tavLst>
                                        <p:tav tm="0">
                                          <p:val>
                                            <p:strVal val="#ppt_x"/>
                                          </p:val>
                                        </p:tav>
                                        <p:tav tm="100000">
                                          <p:val>
                                            <p:strVal val="#ppt_x"/>
                                          </p:val>
                                        </p:tav>
                                      </p:tavLst>
                                    </p:anim>
                                    <p:anim calcmode="lin" valueType="num">
                                      <p:cBhvr>
                                        <p:cTn id="13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39" presetClass="entr" presetSubtype="0" accel="100000" fill="hold" nodeType="clickEffect">
                                  <p:stCondLst>
                                    <p:cond delay="0"/>
                                  </p:stCondLst>
                                  <p:childTnLst>
                                    <p:set>
                                      <p:cBhvr>
                                        <p:cTn id="139" dur="1" fill="hold">
                                          <p:stCondLst>
                                            <p:cond delay="0"/>
                                          </p:stCondLst>
                                        </p:cTn>
                                        <p:tgtEl>
                                          <p:spTgt spid="60"/>
                                        </p:tgtEl>
                                        <p:attrNameLst>
                                          <p:attrName>style.visibility</p:attrName>
                                        </p:attrNameLst>
                                      </p:cBhvr>
                                      <p:to>
                                        <p:strVal val="visible"/>
                                      </p:to>
                                    </p:set>
                                    <p:anim calcmode="lin" valueType="num">
                                      <p:cBhvr>
                                        <p:cTn id="140" dur="500" fill="hold"/>
                                        <p:tgtEl>
                                          <p:spTgt spid="60"/>
                                        </p:tgtEl>
                                        <p:attrNameLst>
                                          <p:attrName>ppt_h</p:attrName>
                                        </p:attrNameLst>
                                      </p:cBhvr>
                                      <p:tavLst>
                                        <p:tav tm="0">
                                          <p:val>
                                            <p:strVal val="#ppt_h/20"/>
                                          </p:val>
                                        </p:tav>
                                        <p:tav tm="50000">
                                          <p:val>
                                            <p:strVal val="#ppt_h/20"/>
                                          </p:val>
                                        </p:tav>
                                        <p:tav tm="100000">
                                          <p:val>
                                            <p:strVal val="#ppt_h"/>
                                          </p:val>
                                        </p:tav>
                                      </p:tavLst>
                                    </p:anim>
                                    <p:anim calcmode="lin" valueType="num">
                                      <p:cBhvr>
                                        <p:cTn id="141" dur="500" fill="hold"/>
                                        <p:tgtEl>
                                          <p:spTgt spid="60"/>
                                        </p:tgtEl>
                                        <p:attrNameLst>
                                          <p:attrName>ppt_w</p:attrName>
                                        </p:attrNameLst>
                                      </p:cBhvr>
                                      <p:tavLst>
                                        <p:tav tm="0">
                                          <p:val>
                                            <p:strVal val="#ppt_w+.3"/>
                                          </p:val>
                                        </p:tav>
                                        <p:tav tm="50000">
                                          <p:val>
                                            <p:strVal val="#ppt_w+.3"/>
                                          </p:val>
                                        </p:tav>
                                        <p:tav tm="100000">
                                          <p:val>
                                            <p:strVal val="#ppt_w"/>
                                          </p:val>
                                        </p:tav>
                                      </p:tavLst>
                                    </p:anim>
                                    <p:anim calcmode="lin" valueType="num">
                                      <p:cBhvr>
                                        <p:cTn id="142" dur="500" fill="hold"/>
                                        <p:tgtEl>
                                          <p:spTgt spid="60"/>
                                        </p:tgtEl>
                                        <p:attrNameLst>
                                          <p:attrName>ppt_x</p:attrName>
                                        </p:attrNameLst>
                                      </p:cBhvr>
                                      <p:tavLst>
                                        <p:tav tm="0">
                                          <p:val>
                                            <p:strVal val="#ppt_x-.3"/>
                                          </p:val>
                                        </p:tav>
                                        <p:tav tm="50000">
                                          <p:val>
                                            <p:strVal val="#ppt_x"/>
                                          </p:val>
                                        </p:tav>
                                        <p:tav tm="100000">
                                          <p:val>
                                            <p:strVal val="#ppt_x"/>
                                          </p:val>
                                        </p:tav>
                                      </p:tavLst>
                                    </p:anim>
                                    <p:anim calcmode="lin" valueType="num">
                                      <p:cBhvr>
                                        <p:cTn id="143"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grpId="0" nodeType="clickEffect">
                                  <p:stCondLst>
                                    <p:cond delay="0"/>
                                  </p:stCondLst>
                                  <p:childTnLst>
                                    <p:set>
                                      <p:cBhvr>
                                        <p:cTn id="147" dur="1" fill="hold">
                                          <p:stCondLst>
                                            <p:cond delay="0"/>
                                          </p:stCondLst>
                                        </p:cTn>
                                        <p:tgtEl>
                                          <p:spTgt spid="26"/>
                                        </p:tgtEl>
                                        <p:attrNameLst>
                                          <p:attrName>style.visibility</p:attrName>
                                        </p:attrNameLst>
                                      </p:cBhvr>
                                      <p:to>
                                        <p:strVal val="visible"/>
                                      </p:to>
                                    </p:set>
                                    <p:animEffect transition="in" filter="fade">
                                      <p:cBhvr>
                                        <p:cTn id="148" dur="1000"/>
                                        <p:tgtEl>
                                          <p:spTgt spid="26"/>
                                        </p:tgtEl>
                                      </p:cBhvr>
                                    </p:animEffect>
                                    <p:anim calcmode="lin" valueType="num">
                                      <p:cBhvr>
                                        <p:cTn id="149" dur="1000" fill="hold"/>
                                        <p:tgtEl>
                                          <p:spTgt spid="26"/>
                                        </p:tgtEl>
                                        <p:attrNameLst>
                                          <p:attrName>ppt_x</p:attrName>
                                        </p:attrNameLst>
                                      </p:cBhvr>
                                      <p:tavLst>
                                        <p:tav tm="0">
                                          <p:val>
                                            <p:strVal val="#ppt_x"/>
                                          </p:val>
                                        </p:tav>
                                        <p:tav tm="100000">
                                          <p:val>
                                            <p:strVal val="#ppt_x"/>
                                          </p:val>
                                        </p:tav>
                                      </p:tavLst>
                                    </p:anim>
                                    <p:anim calcmode="lin" valueType="num">
                                      <p:cBhvr>
                                        <p:cTn id="15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25" grpId="0" animBg="1"/>
      <p:bldP spid="25" grpId="1" animBg="1"/>
      <p:bldP spid="37" grpId="0" animBg="1"/>
      <p:bldP spid="37" grpId="1" animBg="1"/>
      <p:bldP spid="41" grpId="0" animBg="1"/>
      <p:bldP spid="41" grpId="1" animBg="1"/>
      <p:bldP spid="45" grpId="0" animBg="1"/>
      <p:bldP spid="45" grpId="1" animBg="1"/>
      <p:bldP spid="49" grpId="0" animBg="1"/>
      <p:bldP spid="49" grpId="1" animBg="1"/>
      <p:bldP spid="21" grpId="0" animBg="1"/>
      <p:bldP spid="21" grpId="1" animBg="1"/>
      <p:bldP spid="24" grpId="0" animBg="1"/>
      <p:bldP spid="24" grpId="1" animBg="1"/>
      <p:bldP spid="26" grpId="0" animBg="1"/>
      <p:bldP spid="26"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pic>
        <p:nvPicPr>
          <p:cNvPr id="40" name="图片 39"/>
          <p:cNvPicPr>
            <a:picLocks noChangeAspect="1"/>
          </p:cNvPicPr>
          <p:nvPr/>
        </p:nvPicPr>
        <p:blipFill>
          <a:blip r:embed="rId1"/>
          <a:srcRect r="24556" b="42640"/>
          <a:stretch>
            <a:fillRect/>
          </a:stretch>
        </p:blipFill>
        <p:spPr>
          <a:xfrm>
            <a:off x="7536125" y="3318155"/>
            <a:ext cx="4655875" cy="3539845"/>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sp>
        <p:nvSpPr>
          <p:cNvPr id="3" name="Text Box 2"/>
          <p:cNvSpPr txBox="1"/>
          <p:nvPr/>
        </p:nvSpPr>
        <p:spPr>
          <a:xfrm>
            <a:off x="2051685" y="859155"/>
            <a:ext cx="5128260" cy="1309370"/>
          </a:xfrm>
          <a:prstGeom prst="rect">
            <a:avLst/>
          </a:prstGeom>
          <a:noFill/>
        </p:spPr>
        <p:txBody>
          <a:bodyPr wrap="square" rtlCol="0">
            <a:noAutofit/>
          </a:bodyPr>
          <a:p>
            <a:r>
              <a:rPr lang="en-IN" altLang="en-US" sz="280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 </a:t>
            </a:r>
            <a:endParaRPr lang="en-IN" altLang="en-US" sz="280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endParaRPr>
          </a:p>
          <a:p>
            <a:r>
              <a:rPr lang="en-IN" altLang="en-US" sz="2800">
                <a:solidFill>
                  <a:srgbClr val="FFC000"/>
                </a:solidFill>
                <a:latin typeface="Arial" panose="020B0604020202020204" pitchFamily="34" charset="0"/>
                <a:cs typeface="Arial" panose="020B0604020202020204" pitchFamily="34" charset="0"/>
              </a:rPr>
              <a:t>Vulnerabilities</a:t>
            </a:r>
            <a:r>
              <a:rPr lang="en-IN" altLang="en-US" sz="280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 :</a:t>
            </a:r>
            <a:endParaRPr lang="en-IN" altLang="en-US" sz="280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endParaRPr>
          </a:p>
        </p:txBody>
      </p:sp>
      <p:sp>
        <p:nvSpPr>
          <p:cNvPr id="8" name="Text Box 7"/>
          <p:cNvSpPr txBox="1"/>
          <p:nvPr/>
        </p:nvSpPr>
        <p:spPr>
          <a:xfrm>
            <a:off x="104775" y="2230755"/>
            <a:ext cx="12326620" cy="4260215"/>
          </a:xfrm>
          <a:prstGeom prst="rect">
            <a:avLst/>
          </a:prstGeom>
          <a:noFill/>
        </p:spPr>
        <p:txBody>
          <a:bodyPr wrap="square" rtlCol="0">
            <a:noAutofit/>
          </a:bodyPr>
          <a:p>
            <a:pPr indent="0">
              <a:buFont typeface="Arial" panose="020B0604020202020204" pitchFamily="34" charset="0"/>
              <a:buNone/>
            </a:pPr>
            <a:endParaRPr lang="en-IN" altLang="en-US" sz="200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altLang="en-US" sz="2000">
                <a:solidFill>
                  <a:schemeClr val="bg1"/>
                </a:solidFill>
                <a:latin typeface="Arial" panose="020B0604020202020204" pitchFamily="34" charset="0"/>
                <a:cs typeface="Arial" panose="020B0604020202020204" pitchFamily="34" charset="0"/>
              </a:rPr>
              <a:t>Vulnerability refers to a state of being open to harm, damage, or attack. It can apply to individuals, systems, or entities that have weaknesses or limitations that could potentially be exploited.</a:t>
            </a:r>
            <a:endParaRPr lang="en-IN" altLang="en-US" sz="2000">
              <a:solidFill>
                <a:schemeClr val="bg1"/>
              </a:solidFill>
              <a:latin typeface="Arial" panose="020B0604020202020204" pitchFamily="34" charset="0"/>
              <a:cs typeface="Arial" panose="020B0604020202020204" pitchFamily="34" charset="0"/>
            </a:endParaRPr>
          </a:p>
          <a:p>
            <a:pPr indent="0">
              <a:buFont typeface="Arial" panose="020B0604020202020204" pitchFamily="34" charset="0"/>
              <a:buNone/>
            </a:pPr>
            <a:endParaRPr lang="en-IN" altLang="en-US" sz="200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altLang="en-US" sz="2000">
                <a:solidFill>
                  <a:schemeClr val="bg1"/>
                </a:solidFill>
                <a:latin typeface="Arial" panose="020B0604020202020204" pitchFamily="34" charset="0"/>
                <a:cs typeface="Arial" panose="020B0604020202020204" pitchFamily="34" charset="0"/>
              </a:rPr>
              <a:t>Rapid scan is a multitool web vulnerability scanner and it  involves multiple scans like nikto , uniscan it  not only identifies vulnerabilities It defines them and also provides remedies to prevent them.</a:t>
            </a:r>
            <a:endParaRPr lang="en-IN" altLang="en-US" sz="200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IN" altLang="en-US" sz="200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altLang="en-US" sz="2000">
                <a:solidFill>
                  <a:schemeClr val="bg1"/>
                </a:solidFill>
                <a:latin typeface="Arial" panose="020B0604020202020204" pitchFamily="34" charset="0"/>
                <a:cs typeface="Arial" panose="020B0604020202020204" pitchFamily="34" charset="0"/>
              </a:rPr>
              <a:t>It provides upto 80 tests and automated web vulnerability scanner.</a:t>
            </a:r>
            <a:endParaRPr lang="en-IN" altLang="en-US" sz="2000">
              <a:solidFill>
                <a:schemeClr val="bg1"/>
              </a:solidFill>
              <a:latin typeface="Arial" panose="020B0604020202020204" pitchFamily="34" charset="0"/>
              <a:cs typeface="Arial" panose="020B0604020202020204" pitchFamily="34" charset="0"/>
            </a:endParaRPr>
          </a:p>
          <a:p>
            <a:pPr indent="0">
              <a:buFont typeface="Arial" panose="020B0604020202020204" pitchFamily="34" charset="0"/>
              <a:buNone/>
            </a:pPr>
            <a:endParaRPr lang="en-IN" altLang="en-US" sz="200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altLang="en-US" sz="2000">
                <a:solidFill>
                  <a:schemeClr val="bg1"/>
                </a:solidFill>
                <a:latin typeface="Arial" panose="020B0604020202020204" pitchFamily="34" charset="0"/>
                <a:cs typeface="Arial" panose="020B0604020202020204" pitchFamily="34" charset="0"/>
              </a:rPr>
              <a:t>Scanning involves large amount of time so user can skip any test involving long time if he supposed to specifies level of vulnerability so which to take action first and which to avoid.</a:t>
            </a:r>
            <a:endParaRPr lang="en-IN" altLang="en-US" sz="2000">
              <a:solidFill>
                <a:schemeClr val="bg1"/>
              </a:solidFill>
              <a:latin typeface="Arial" panose="020B0604020202020204" pitchFamily="34" charset="0"/>
              <a:cs typeface="Arial" panose="020B0604020202020204" pitchFamily="34" charset="0"/>
            </a:endParaRPr>
          </a:p>
          <a:p>
            <a:pPr indent="0">
              <a:buFont typeface="Arial" panose="020B0604020202020204" pitchFamily="34" charset="0"/>
              <a:buNone/>
            </a:pPr>
            <a:endParaRPr lang="en-IN" altLang="en-US" sz="200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altLang="en-US" sz="2000">
                <a:solidFill>
                  <a:schemeClr val="bg1"/>
                </a:solidFill>
                <a:latin typeface="Arial" panose="020B0604020202020204" pitchFamily="34" charset="0"/>
                <a:cs typeface="Arial" panose="020B0604020202020204" pitchFamily="34" charset="0"/>
              </a:rPr>
              <a:t>It is absolutely free of cost and contains numerous python Libraries.</a:t>
            </a:r>
            <a:endParaRPr lang="en-IN" altLang="en-US" sz="200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IN" altLang="en-US" sz="2000">
              <a:solidFill>
                <a:schemeClr val="bg1"/>
              </a:solidFill>
              <a:latin typeface="Arial" panose="020B0604020202020204" pitchFamily="34" charset="0"/>
              <a:cs typeface="Arial" panose="020B0604020202020204" pitchFamily="34" charset="0"/>
            </a:endParaRPr>
          </a:p>
          <a:p>
            <a:r>
              <a:rPr lang="en-IN" altLang="en-US" sz="2000">
                <a:solidFill>
                  <a:schemeClr val="bg1"/>
                </a:solidFill>
                <a:latin typeface="Arial" panose="020B0604020202020204" pitchFamily="34" charset="0"/>
                <a:cs typeface="Arial" panose="020B0604020202020204" pitchFamily="34" charset="0"/>
              </a:rPr>
              <a:t>                                   </a:t>
            </a:r>
            <a:endParaRPr lang="en-IN" altLang="en-US" sz="2000">
              <a:solidFill>
                <a:schemeClr val="bg1"/>
              </a:solidFill>
              <a:latin typeface="Arial" panose="020B0604020202020204" pitchFamily="34" charset="0"/>
              <a:cs typeface="Arial" panose="020B0604020202020204" pitchFamily="34" charset="0"/>
            </a:endParaRPr>
          </a:p>
        </p:txBody>
      </p:sp>
      <p:pic>
        <p:nvPicPr>
          <p:cNvPr id="111" name="Picture 110"/>
          <p:cNvPicPr/>
          <p:nvPr/>
        </p:nvPicPr>
        <p:blipFill>
          <a:blip r:embed="rId2"/>
          <a:stretch>
            <a:fillRect/>
          </a:stretch>
        </p:blipFill>
        <p:spPr>
          <a:xfrm>
            <a:off x="333375" y="629285"/>
            <a:ext cx="1486535" cy="13716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8">
                                            <p:txEl>
                                              <p:pRg st="11" end="11"/>
                                            </p:txEl>
                                          </p:spTgt>
                                        </p:tgtEl>
                                        <p:attrNameLst>
                                          <p:attrName>style.visibility</p:attrName>
                                        </p:attrNameLst>
                                      </p:cBhvr>
                                      <p:to>
                                        <p:strVal val="visible"/>
                                      </p:to>
                                    </p:set>
                                    <p:anim calcmode="lin" valueType="num">
                                      <p:cBhvr additive="base">
                                        <p:cTn id="11" dur="500"/>
                                        <p:tgtEl>
                                          <p:spTgt spid="8">
                                            <p:txEl>
                                              <p:pRg st="11" end="1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8">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9" presetClass="entr" presetSubtype="0" accel="100000" fill="hold" nodeType="clickEffect">
                                  <p:stCondLst>
                                    <p:cond delay="0"/>
                                  </p:stCondLst>
                                  <p:childTnLst>
                                    <p:set>
                                      <p:cBhvr>
                                        <p:cTn id="16" dur="1" fill="hold">
                                          <p:stCondLst>
                                            <p:cond delay="0"/>
                                          </p:stCondLst>
                                        </p:cTn>
                                        <p:tgtEl>
                                          <p:spTgt spid="111"/>
                                        </p:tgtEl>
                                        <p:attrNameLst>
                                          <p:attrName>style.visibility</p:attrName>
                                        </p:attrNameLst>
                                      </p:cBhvr>
                                      <p:to>
                                        <p:strVal val="visible"/>
                                      </p:to>
                                    </p:set>
                                    <p:anim calcmode="lin" valueType="num">
                                      <p:cBhvr>
                                        <p:cTn id="17" dur="500" fill="hold"/>
                                        <p:tgtEl>
                                          <p:spTgt spid="111"/>
                                        </p:tgtEl>
                                        <p:attrNameLst>
                                          <p:attrName>ppt_h</p:attrName>
                                        </p:attrNameLst>
                                      </p:cBhvr>
                                      <p:tavLst>
                                        <p:tav tm="0">
                                          <p:val>
                                            <p:strVal val="#ppt_h/20"/>
                                          </p:val>
                                        </p:tav>
                                        <p:tav tm="50000">
                                          <p:val>
                                            <p:strVal val="#ppt_h/20"/>
                                          </p:val>
                                        </p:tav>
                                        <p:tav tm="100000">
                                          <p:val>
                                            <p:strVal val="#ppt_h"/>
                                          </p:val>
                                        </p:tav>
                                      </p:tavLst>
                                    </p:anim>
                                    <p:anim calcmode="lin" valueType="num">
                                      <p:cBhvr>
                                        <p:cTn id="18" dur="500" fill="hold"/>
                                        <p:tgtEl>
                                          <p:spTgt spid="111"/>
                                        </p:tgtEl>
                                        <p:attrNameLst>
                                          <p:attrName>ppt_w</p:attrName>
                                        </p:attrNameLst>
                                      </p:cBhvr>
                                      <p:tavLst>
                                        <p:tav tm="0">
                                          <p:val>
                                            <p:strVal val="#ppt_w+.3"/>
                                          </p:val>
                                        </p:tav>
                                        <p:tav tm="50000">
                                          <p:val>
                                            <p:strVal val="#ppt_w+.3"/>
                                          </p:val>
                                        </p:tav>
                                        <p:tav tm="100000">
                                          <p:val>
                                            <p:strVal val="#ppt_w"/>
                                          </p:val>
                                        </p:tav>
                                      </p:tavLst>
                                    </p:anim>
                                    <p:anim calcmode="lin" valueType="num">
                                      <p:cBhvr>
                                        <p:cTn id="19" dur="500" fill="hold"/>
                                        <p:tgtEl>
                                          <p:spTgt spid="111"/>
                                        </p:tgtEl>
                                        <p:attrNameLst>
                                          <p:attrName>ppt_x</p:attrName>
                                        </p:attrNameLst>
                                      </p:cBhvr>
                                      <p:tavLst>
                                        <p:tav tm="0">
                                          <p:val>
                                            <p:strVal val="#ppt_x-.3"/>
                                          </p:val>
                                        </p:tav>
                                        <p:tav tm="50000">
                                          <p:val>
                                            <p:strVal val="#ppt_x"/>
                                          </p:val>
                                        </p:tav>
                                        <p:tav tm="100000">
                                          <p:val>
                                            <p:strVal val="#ppt_x"/>
                                          </p:val>
                                        </p:tav>
                                      </p:tavLst>
                                    </p:anim>
                                    <p:anim calcmode="lin" valueType="num">
                                      <p:cBhvr>
                                        <p:cTn id="20"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anim calcmode="lin" valueType="num">
                                      <p:cBhvr additive="base">
                                        <p:cTn id="31" dur="500"/>
                                        <p:tgtEl>
                                          <p:spTgt spid="8">
                                            <p:txEl>
                                              <p:pRg st="1" end="1"/>
                                            </p:txEl>
                                          </p:spTgt>
                                        </p:tgtEl>
                                        <p:attrNameLst>
                                          <p:attrName>ppt_y</p:attrName>
                                        </p:attrNameLst>
                                      </p:cBhvr>
                                      <p:tavLst>
                                        <p:tav tm="0">
                                          <p:val>
                                            <p:strVal val="#ppt_y+#ppt_h*1.125000"/>
                                          </p:val>
                                        </p:tav>
                                        <p:tav tm="100000">
                                          <p:val>
                                            <p:strVal val="#ppt_y"/>
                                          </p:val>
                                        </p:tav>
                                      </p:tavLst>
                                    </p:anim>
                                    <p:animEffect transition="in" filter="wipe(up)">
                                      <p:cBhvr>
                                        <p:cTn id="32" dur="500"/>
                                        <p:tgtEl>
                                          <p:spTgt spid="8">
                                            <p:txEl>
                                              <p:pRg st="1" end="1"/>
                                            </p:txEl>
                                          </p:spTgt>
                                        </p:tgtEl>
                                      </p:cBhvr>
                                    </p:animEffect>
                                  </p:childTnLst>
                                </p:cTn>
                              </p:par>
                              <p:par>
                                <p:cTn id="33" presetID="12" presetClass="entr" presetSubtype="4" fill="hold" nodeType="with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 calcmode="lin" valueType="num">
                                      <p:cBhvr additive="base">
                                        <p:cTn id="35" dur="500"/>
                                        <p:tgtEl>
                                          <p:spTgt spid="8">
                                            <p:txEl>
                                              <p:pRg st="3" end="3"/>
                                            </p:txEl>
                                          </p:spTgt>
                                        </p:tgtEl>
                                        <p:attrNameLst>
                                          <p:attrName>ppt_y</p:attrName>
                                        </p:attrNameLst>
                                      </p:cBhvr>
                                      <p:tavLst>
                                        <p:tav tm="0">
                                          <p:val>
                                            <p:strVal val="#ppt_y+#ppt_h*1.125000"/>
                                          </p:val>
                                        </p:tav>
                                        <p:tav tm="100000">
                                          <p:val>
                                            <p:strVal val="#ppt_y"/>
                                          </p:val>
                                        </p:tav>
                                      </p:tavLst>
                                    </p:anim>
                                    <p:animEffect transition="in" filter="wipe(up)">
                                      <p:cBhvr>
                                        <p:cTn id="36" dur="500"/>
                                        <p:tgtEl>
                                          <p:spTgt spid="8">
                                            <p:txEl>
                                              <p:pRg st="3" end="3"/>
                                            </p:txEl>
                                          </p:spTgt>
                                        </p:tgtEl>
                                      </p:cBhvr>
                                    </p:animEffect>
                                  </p:childTnLst>
                                </p:cTn>
                              </p:par>
                              <p:par>
                                <p:cTn id="37" presetID="12" presetClass="entr" presetSubtype="4" fill="hold" nodeType="with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anim calcmode="lin" valueType="num">
                                      <p:cBhvr additive="base">
                                        <p:cTn id="39" dur="500"/>
                                        <p:tgtEl>
                                          <p:spTgt spid="8">
                                            <p:txEl>
                                              <p:pRg st="5" end="5"/>
                                            </p:txEl>
                                          </p:spTgt>
                                        </p:tgtEl>
                                        <p:attrNameLst>
                                          <p:attrName>ppt_y</p:attrName>
                                        </p:attrNameLst>
                                      </p:cBhvr>
                                      <p:tavLst>
                                        <p:tav tm="0">
                                          <p:val>
                                            <p:strVal val="#ppt_y+#ppt_h*1.125000"/>
                                          </p:val>
                                        </p:tav>
                                        <p:tav tm="100000">
                                          <p:val>
                                            <p:strVal val="#ppt_y"/>
                                          </p:val>
                                        </p:tav>
                                      </p:tavLst>
                                    </p:anim>
                                    <p:animEffect transition="in" filter="wipe(up)">
                                      <p:cBhvr>
                                        <p:cTn id="40" dur="500"/>
                                        <p:tgtEl>
                                          <p:spTgt spid="8">
                                            <p:txEl>
                                              <p:pRg st="5" end="5"/>
                                            </p:txEl>
                                          </p:spTgt>
                                        </p:tgtEl>
                                      </p:cBhvr>
                                    </p:animEffect>
                                  </p:childTnLst>
                                </p:cTn>
                              </p:par>
                              <p:par>
                                <p:cTn id="41" presetID="12" presetClass="entr" presetSubtype="4" fill="hold" nodeType="withEffect">
                                  <p:stCondLst>
                                    <p:cond delay="0"/>
                                  </p:stCondLst>
                                  <p:childTnLst>
                                    <p:set>
                                      <p:cBhvr>
                                        <p:cTn id="42" dur="1" fill="hold">
                                          <p:stCondLst>
                                            <p:cond delay="0"/>
                                          </p:stCondLst>
                                        </p:cTn>
                                        <p:tgtEl>
                                          <p:spTgt spid="8">
                                            <p:txEl>
                                              <p:pRg st="7" end="7"/>
                                            </p:txEl>
                                          </p:spTgt>
                                        </p:tgtEl>
                                        <p:attrNameLst>
                                          <p:attrName>style.visibility</p:attrName>
                                        </p:attrNameLst>
                                      </p:cBhvr>
                                      <p:to>
                                        <p:strVal val="visible"/>
                                      </p:to>
                                    </p:set>
                                    <p:anim calcmode="lin" valueType="num">
                                      <p:cBhvr additive="base">
                                        <p:cTn id="43" dur="500"/>
                                        <p:tgtEl>
                                          <p:spTgt spid="8">
                                            <p:txEl>
                                              <p:pRg st="7" end="7"/>
                                            </p:txEl>
                                          </p:spTgt>
                                        </p:tgtEl>
                                        <p:attrNameLst>
                                          <p:attrName>ppt_y</p:attrName>
                                        </p:attrNameLst>
                                      </p:cBhvr>
                                      <p:tavLst>
                                        <p:tav tm="0">
                                          <p:val>
                                            <p:strVal val="#ppt_y+#ppt_h*1.125000"/>
                                          </p:val>
                                        </p:tav>
                                        <p:tav tm="100000">
                                          <p:val>
                                            <p:strVal val="#ppt_y"/>
                                          </p:val>
                                        </p:tav>
                                      </p:tavLst>
                                    </p:anim>
                                    <p:animEffect transition="in" filter="wipe(up)">
                                      <p:cBhvr>
                                        <p:cTn id="44" dur="500"/>
                                        <p:tgtEl>
                                          <p:spTgt spid="8">
                                            <p:txEl>
                                              <p:pRg st="7" end="7"/>
                                            </p:txEl>
                                          </p:spTgt>
                                        </p:tgtEl>
                                      </p:cBhvr>
                                    </p:animEffect>
                                  </p:childTnLst>
                                </p:cTn>
                              </p:par>
                              <p:par>
                                <p:cTn id="45" presetID="12" presetClass="entr" presetSubtype="4" fill="hold" nodeType="with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 calcmode="lin" valueType="num">
                                      <p:cBhvr additive="base">
                                        <p:cTn id="47" dur="500"/>
                                        <p:tgtEl>
                                          <p:spTgt spid="8">
                                            <p:txEl>
                                              <p:pRg st="9" end="9"/>
                                            </p:txEl>
                                          </p:spTgt>
                                        </p:tgtEl>
                                        <p:attrNameLst>
                                          <p:attrName>ppt_y</p:attrName>
                                        </p:attrNameLst>
                                      </p:cBhvr>
                                      <p:tavLst>
                                        <p:tav tm="0">
                                          <p:val>
                                            <p:strVal val="#ppt_y+#ppt_h*1.125000"/>
                                          </p:val>
                                        </p:tav>
                                        <p:tav tm="100000">
                                          <p:val>
                                            <p:strVal val="#ppt_y"/>
                                          </p:val>
                                        </p:tav>
                                      </p:tavLst>
                                    </p:anim>
                                    <p:animEffect transition="in" filter="wipe(up)">
                                      <p:cBhvr>
                                        <p:cTn id="48"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pic>
        <p:nvPicPr>
          <p:cNvPr id="40" name="图片 39"/>
          <p:cNvPicPr>
            <a:picLocks noChangeAspect="1"/>
          </p:cNvPicPr>
          <p:nvPr/>
        </p:nvPicPr>
        <p:blipFill>
          <a:blip r:embed="rId1"/>
          <a:srcRect r="24556" b="42640"/>
          <a:stretch>
            <a:fillRect/>
          </a:stretch>
        </p:blipFill>
        <p:spPr>
          <a:xfrm>
            <a:off x="7536125" y="3318155"/>
            <a:ext cx="4655875" cy="3539845"/>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pic>
        <p:nvPicPr>
          <p:cNvPr id="6" name="图片 39"/>
          <p:cNvPicPr>
            <a:picLocks noChangeAspect="1"/>
          </p:cNvPicPr>
          <p:nvPr/>
        </p:nvPicPr>
        <p:blipFill>
          <a:blip r:embed="rId1"/>
          <a:srcRect r="24556" b="42640"/>
          <a:stretch>
            <a:fillRect/>
          </a:stretch>
        </p:blipFill>
        <p:spPr>
          <a:xfrm rot="9060000">
            <a:off x="-135310" y="481610"/>
            <a:ext cx="4655875" cy="3539845"/>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sp>
        <p:nvSpPr>
          <p:cNvPr id="3" name="Text Box 2"/>
          <p:cNvSpPr txBox="1"/>
          <p:nvPr/>
        </p:nvSpPr>
        <p:spPr>
          <a:xfrm>
            <a:off x="605790" y="491490"/>
            <a:ext cx="11175365" cy="6292215"/>
          </a:xfrm>
          <a:prstGeom prst="rect">
            <a:avLst/>
          </a:prstGeom>
          <a:noFill/>
        </p:spPr>
        <p:txBody>
          <a:bodyPr wrap="square" rtlCol="0">
            <a:noAutofit/>
          </a:bodyPr>
          <a:p>
            <a:r>
              <a:rPr lang="en-IN" altLang="en-US" sz="3200">
                <a:ln w="22225">
                  <a:solidFill>
                    <a:schemeClr val="accent2"/>
                  </a:solidFill>
                  <a:prstDash val="solid"/>
                </a:ln>
                <a:solidFill>
                  <a:schemeClr val="accent2">
                    <a:lumMod val="40000"/>
                    <a:lumOff val="60000"/>
                  </a:schemeClr>
                </a:solidFill>
              </a:rPr>
              <a:t>             Mobile Application :</a:t>
            </a:r>
            <a:endParaRPr lang="en-IN" altLang="en-US" sz="3200">
              <a:ln w="22225">
                <a:solidFill>
                  <a:schemeClr val="accent2"/>
                </a:solidFill>
                <a:prstDash val="solid"/>
              </a:ln>
              <a:solidFill>
                <a:schemeClr val="accent2">
                  <a:lumMod val="40000"/>
                  <a:lumOff val="60000"/>
                </a:schemeClr>
              </a:solidFill>
            </a:endParaRPr>
          </a:p>
          <a:p>
            <a:endParaRPr lang="en-IN" altLang="en-US" sz="3200">
              <a:ln w="22225">
                <a:solidFill>
                  <a:schemeClr val="accent2"/>
                </a:solidFill>
                <a:prstDash val="solid"/>
              </a:ln>
              <a:solidFill>
                <a:schemeClr val="accent2">
                  <a:lumMod val="40000"/>
                  <a:lumOff val="60000"/>
                </a:schemeClr>
              </a:solidFill>
            </a:endParaRPr>
          </a:p>
          <a:p>
            <a:endParaRPr lang="en-IN" altLang="en-US" sz="3200">
              <a:ln w="22225">
                <a:solidFill>
                  <a:schemeClr val="accent2"/>
                </a:solidFill>
                <a:prstDash val="solid"/>
              </a:ln>
              <a:solidFill>
                <a:schemeClr val="accent2">
                  <a:lumMod val="40000"/>
                  <a:lumOff val="60000"/>
                </a:schemeClr>
              </a:solidFill>
            </a:endParaRPr>
          </a:p>
          <a:p>
            <a:pPr marL="285750" indent="-285750">
              <a:buFont typeface="Wingdings" panose="05000000000000000000" charset="0"/>
              <a:buChar char="Ø"/>
            </a:pPr>
            <a:r>
              <a:rPr lang="en-IN" altLang="en-US">
                <a:solidFill>
                  <a:schemeClr val="bg1"/>
                </a:solidFill>
                <a:latin typeface="Arial" panose="020B0604020202020204" pitchFamily="34" charset="0"/>
                <a:cs typeface="Arial" panose="020B0604020202020204" pitchFamily="34" charset="0"/>
              </a:rPr>
              <a:t>MIT App Inventor is a visual programming environment that allows individuals, especially those with little to no coding experience, to create mobile apps for Android devices. </a:t>
            </a: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r>
              <a:rPr lang="en-IN" altLang="en-US">
                <a:solidFill>
                  <a:schemeClr val="bg1"/>
                </a:solidFill>
                <a:latin typeface="Arial" panose="020B0604020202020204" pitchFamily="34" charset="0"/>
                <a:cs typeface="Arial" panose="020B0604020202020204" pitchFamily="34" charset="0"/>
              </a:rPr>
              <a:t>login and signup crediantals are been provided in order to secure the data from third party vendors of an  data accessed by the user.</a:t>
            </a: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r>
              <a:rPr lang="en-IN" altLang="en-US">
                <a:solidFill>
                  <a:schemeClr val="bg1"/>
                </a:solidFill>
                <a:latin typeface="Arial" panose="020B0604020202020204" pitchFamily="34" charset="0"/>
                <a:cs typeface="Arial" panose="020B0604020202020204" pitchFamily="34" charset="0"/>
              </a:rPr>
              <a:t>Home will be provided after signup and login which gives the whole information about the company and also provides the buttons which on selecting gives the brief information regarding an company.</a:t>
            </a: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r>
              <a:rPr lang="en-IN" altLang="en-US">
                <a:solidFill>
                  <a:schemeClr val="bg1"/>
                </a:solidFill>
                <a:latin typeface="Arial" panose="020B0604020202020204" pitchFamily="34" charset="0"/>
                <a:cs typeface="Arial" panose="020B0604020202020204" pitchFamily="34" charset="0"/>
              </a:rPr>
              <a:t>Chatbot is provided in order to clarity the doubts of an user and news is been given for an daily updates regarding the companies and we can also get the stocks of an company and their changing price movement in order to provide an efficient accesible to an user.</a:t>
            </a: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endParaRPr lang="en-IN" altLang="en-US">
              <a:solidFill>
                <a:schemeClr val="bg1"/>
              </a:solidFill>
              <a:latin typeface="Arial" panose="020B0604020202020204" pitchFamily="34" charset="0"/>
              <a:cs typeface="Arial" panose="020B0604020202020204" pitchFamily="34" charset="0"/>
            </a:endParaRPr>
          </a:p>
        </p:txBody>
      </p:sp>
      <p:pic>
        <p:nvPicPr>
          <p:cNvPr id="112" name="Picture 111"/>
          <p:cNvPicPr/>
          <p:nvPr/>
        </p:nvPicPr>
        <p:blipFill>
          <a:blip r:embed="rId2"/>
          <a:stretch>
            <a:fillRect/>
          </a:stretch>
        </p:blipFill>
        <p:spPr>
          <a:xfrm>
            <a:off x="229235" y="64770"/>
            <a:ext cx="1905000" cy="1905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p:cTn id="7" dur="500" fill="hold"/>
                                        <p:tgtEl>
                                          <p:spTgt spid="112"/>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12"/>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12"/>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12"/>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3" end="3"/>
                                            </p:txEl>
                                          </p:spTgt>
                                        </p:tgtEl>
                                      </p:cBhvr>
                                    </p:animEffect>
                                  </p:childTnLst>
                                </p:cTn>
                              </p:par>
                              <p:par>
                                <p:cTn id="23" presetID="1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5" end="5"/>
                                            </p:txEl>
                                          </p:spTgt>
                                        </p:tgtEl>
                                      </p:cBhvr>
                                    </p:animEffect>
                                  </p:childTnLst>
                                </p:cTn>
                              </p:par>
                              <p:par>
                                <p:cTn id="27" presetID="12" presetClass="entr" presetSubtype="4"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 calcmode="lin" valueType="num">
                                      <p:cBhvr additive="base">
                                        <p:cTn id="2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30" dur="500"/>
                                        <p:tgtEl>
                                          <p:spTgt spid="3">
                                            <p:txEl>
                                              <p:pRg st="7" end="7"/>
                                            </p:txEl>
                                          </p:spTgt>
                                        </p:tgtEl>
                                      </p:cBhvr>
                                    </p:animEffect>
                                  </p:childTnLst>
                                </p:cTn>
                              </p:par>
                              <p:par>
                                <p:cTn id="31" presetID="12" presetClass="entr" presetSubtype="4"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 calcmode="lin" valueType="num">
                                      <p:cBhvr additive="base">
                                        <p:cTn id="33"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pic>
        <p:nvPicPr>
          <p:cNvPr id="40" name="图片 39"/>
          <p:cNvPicPr>
            <a:picLocks noChangeAspect="1"/>
          </p:cNvPicPr>
          <p:nvPr/>
        </p:nvPicPr>
        <p:blipFill>
          <a:blip r:embed="rId1"/>
          <a:srcRect r="24556" b="42640"/>
          <a:stretch>
            <a:fillRect/>
          </a:stretch>
        </p:blipFill>
        <p:spPr>
          <a:xfrm>
            <a:off x="7536125" y="3318155"/>
            <a:ext cx="4655875" cy="3539845"/>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pic>
        <p:nvPicPr>
          <p:cNvPr id="102" name="Picture 101"/>
          <p:cNvPicPr/>
          <p:nvPr/>
        </p:nvPicPr>
        <p:blipFill>
          <a:blip r:embed="rId2"/>
          <a:stretch>
            <a:fillRect/>
          </a:stretch>
        </p:blipFill>
        <p:spPr>
          <a:xfrm>
            <a:off x="267970" y="555625"/>
            <a:ext cx="1879600" cy="1410970"/>
          </a:xfrm>
          <a:prstGeom prst="rect">
            <a:avLst/>
          </a:prstGeom>
          <a:noFill/>
          <a:ln w="9525">
            <a:noFill/>
          </a:ln>
        </p:spPr>
      </p:pic>
      <p:sp>
        <p:nvSpPr>
          <p:cNvPr id="2" name="Text Box 1"/>
          <p:cNvSpPr txBox="1"/>
          <p:nvPr/>
        </p:nvSpPr>
        <p:spPr>
          <a:xfrm>
            <a:off x="2323465" y="702310"/>
            <a:ext cx="5864225" cy="645160"/>
          </a:xfrm>
          <a:prstGeom prst="rect">
            <a:avLst/>
          </a:prstGeom>
          <a:noFill/>
        </p:spPr>
        <p:txBody>
          <a:bodyPr wrap="square" rtlCol="0">
            <a:spAutoFit/>
            <a:scene3d>
              <a:camera prst="orthographicFront"/>
              <a:lightRig rig="threePt" dir="t"/>
            </a:scene3d>
          </a:bodyPr>
          <a:p>
            <a:r>
              <a:rPr lang="en-IN" altLang="en-US" sz="3600">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rPr>
              <a:t>The Conclusion :</a:t>
            </a:r>
            <a:endParaRPr lang="en-IN" altLang="en-US" sz="3600">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endParaRPr>
          </a:p>
        </p:txBody>
      </p:sp>
      <p:sp>
        <p:nvSpPr>
          <p:cNvPr id="4" name="Text Box 3"/>
          <p:cNvSpPr txBox="1"/>
          <p:nvPr/>
        </p:nvSpPr>
        <p:spPr>
          <a:xfrm>
            <a:off x="524510" y="2296795"/>
            <a:ext cx="11142345" cy="4359275"/>
          </a:xfrm>
          <a:prstGeom prst="rect">
            <a:avLst/>
          </a:prstGeom>
          <a:noFill/>
        </p:spPr>
        <p:txBody>
          <a:bodyPr wrap="square" rtlCol="0">
            <a:noAutofit/>
          </a:bodyPr>
          <a:p>
            <a:pPr marL="285750" indent="-285750">
              <a:buFont typeface="Wingdings" panose="05000000000000000000" charset="0"/>
              <a:buChar char="Ø"/>
            </a:pPr>
            <a:r>
              <a:rPr lang="en-IN" altLang="en-US">
                <a:solidFill>
                  <a:schemeClr val="bg1"/>
                </a:solidFill>
                <a:latin typeface="Arial" panose="020B0604020202020204" pitchFamily="34" charset="0"/>
                <a:cs typeface="Arial" panose="020B0604020202020204" pitchFamily="34" charset="0"/>
              </a:rPr>
              <a:t>From this application user can access historical company data, identify patterns using technical indicators, and offer feedback for website improvements. Comprehensive stock market courses included. Predict future closing prices via recurrent neural networks based on user-specified timeframes, including estimated maximum future prices.</a:t>
            </a: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r>
              <a:rPr lang="en-IN" altLang="en-US">
                <a:solidFill>
                  <a:schemeClr val="bg1"/>
                </a:solidFill>
                <a:latin typeface="Arial" panose="020B0604020202020204" pitchFamily="34" charset="0"/>
                <a:cs typeface="Arial" panose="020B0604020202020204" pitchFamily="34" charset="0"/>
              </a:rPr>
              <a:t>Our chatbot handles user queries comprehensively, while our voice assistant enhances query comprehension for a seamless user experience</a:t>
            </a: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r>
              <a:rPr lang="en-IN" altLang="en-US">
                <a:solidFill>
                  <a:schemeClr val="bg1"/>
                </a:solidFill>
                <a:latin typeface="Arial" panose="020B0604020202020204" pitchFamily="34" charset="0"/>
                <a:cs typeface="Arial" panose="020B0604020202020204" pitchFamily="34" charset="0"/>
              </a:rPr>
              <a:t>this application serves as a knowledge hub for the stock market, enabling users to grasp trends and select predictive algorithms.The app's emphasis on technical indicators equips users to anticipate future performance, fostering confident investing decisions.</a:t>
            </a: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r>
              <a:rPr lang="en-IN" altLang="en-US">
                <a:solidFill>
                  <a:schemeClr val="bg1"/>
                </a:solidFill>
                <a:latin typeface="Arial" panose="020B0604020202020204" pitchFamily="34" charset="0"/>
                <a:cs typeface="Arial" panose="020B0604020202020204" pitchFamily="34" charset="0"/>
              </a:rPr>
              <a:t> The mobile app offers easy access to website features, including historical data, technical pattern recognition, user feedback, and stock market courses. Rigorous security testing ensures vulnerability-free usage.</a:t>
            </a: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endParaRPr lang="en-IN" altLang="en-US">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02"/>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02"/>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02"/>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 calcmode="lin" valueType="num">
                                      <p:cBhvr additive="base">
                                        <p:cTn id="15"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16" dur="500"/>
                                        <p:tgtEl>
                                          <p:spTgt spid="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1000"/>
                                        <p:tgtEl>
                                          <p:spTgt spid="4">
                                            <p:txEl>
                                              <p:pRg st="2" end="2"/>
                                            </p:txEl>
                                          </p:spTgt>
                                        </p:tgtEl>
                                      </p:cBhvr>
                                    </p:animEffect>
                                    <p:anim calcmode="lin" valueType="num">
                                      <p:cBhvr>
                                        <p:cTn id="2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1000"/>
                                        <p:tgtEl>
                                          <p:spTgt spid="4">
                                            <p:txEl>
                                              <p:pRg st="6" end="6"/>
                                            </p:txEl>
                                          </p:spTgt>
                                        </p:tgtEl>
                                      </p:cBhvr>
                                    </p:animEffect>
                                    <p:anim calcmode="lin" valueType="num">
                                      <p:cBhvr>
                                        <p:cTn id="37"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pic>
        <p:nvPicPr>
          <p:cNvPr id="40" name="图片 39"/>
          <p:cNvPicPr>
            <a:picLocks noChangeAspect="1"/>
          </p:cNvPicPr>
          <p:nvPr/>
        </p:nvPicPr>
        <p:blipFill>
          <a:blip r:embed="rId1"/>
          <a:srcRect r="24556" b="42640"/>
          <a:stretch>
            <a:fillRect/>
          </a:stretch>
        </p:blipFill>
        <p:spPr>
          <a:xfrm>
            <a:off x="7536125" y="3318155"/>
            <a:ext cx="4655875" cy="3539845"/>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pic>
        <p:nvPicPr>
          <p:cNvPr id="102" name="Picture 101"/>
          <p:cNvPicPr/>
          <p:nvPr/>
        </p:nvPicPr>
        <p:blipFill>
          <a:blip r:embed="rId2"/>
          <a:stretch>
            <a:fillRect/>
          </a:stretch>
        </p:blipFill>
        <p:spPr>
          <a:xfrm>
            <a:off x="267970" y="555625"/>
            <a:ext cx="1879600" cy="1410970"/>
          </a:xfrm>
          <a:prstGeom prst="rect">
            <a:avLst/>
          </a:prstGeom>
          <a:noFill/>
          <a:ln w="9525">
            <a:noFill/>
          </a:ln>
        </p:spPr>
      </p:pic>
      <p:sp>
        <p:nvSpPr>
          <p:cNvPr id="4" name="Text Box 3"/>
          <p:cNvSpPr txBox="1"/>
          <p:nvPr/>
        </p:nvSpPr>
        <p:spPr>
          <a:xfrm>
            <a:off x="2292350" y="1109980"/>
            <a:ext cx="9519285" cy="6251575"/>
          </a:xfrm>
          <a:prstGeom prst="rect">
            <a:avLst/>
          </a:prstGeom>
          <a:noFill/>
        </p:spPr>
        <p:txBody>
          <a:bodyPr wrap="square" rtlCol="0">
            <a:noAutofit/>
          </a:bodyPr>
          <a:p>
            <a:pPr marL="285750" indent="-285750">
              <a:buFont typeface="Wingdings" panose="05000000000000000000" charset="0"/>
              <a:buChar char="Ø"/>
            </a:pPr>
            <a:endParaRPr lang="en-IN" altLang="en-US">
              <a:solidFill>
                <a:schemeClr val="bg1"/>
              </a:solidFill>
              <a:latin typeface="Arial" panose="020B0604020202020204" pitchFamily="34" charset="0"/>
              <a:cs typeface="Arial" panose="020B0604020202020204" pitchFamily="34" charset="0"/>
              <a:sym typeface="+mn-ea"/>
            </a:endParaRPr>
          </a:p>
          <a:p>
            <a:pPr marL="285750" indent="-285750">
              <a:buFont typeface="Wingdings" panose="05000000000000000000" charset="0"/>
              <a:buChar char="Ø"/>
            </a:pPr>
            <a:r>
              <a:rPr lang="en-IN" altLang="en-US">
                <a:solidFill>
                  <a:schemeClr val="bg1"/>
                </a:solidFill>
                <a:latin typeface="Arial" panose="020B0604020202020204" pitchFamily="34" charset="0"/>
                <a:cs typeface="Arial" panose="020B0604020202020204" pitchFamily="34" charset="0"/>
                <a:sym typeface="+mn-ea"/>
              </a:rPr>
              <a:t>we have deployed the entire code in an web application and also an android application for the better ease for an user to access the data entire user details are been stored in an database called deta. </a:t>
            </a:r>
            <a:endParaRPr lang="en-IN" altLang="en-US">
              <a:solidFill>
                <a:schemeClr val="bg1"/>
              </a:solidFill>
              <a:latin typeface="Arial" panose="020B0604020202020204" pitchFamily="34" charset="0"/>
              <a:cs typeface="Arial" panose="020B0604020202020204" pitchFamily="34" charset="0"/>
              <a:sym typeface="+mn-ea"/>
            </a:endParaRPr>
          </a:p>
          <a:p>
            <a:pPr marL="285750" indent="-285750">
              <a:buFont typeface="Wingdings" panose="05000000000000000000" charset="0"/>
              <a:buChar char="Ø"/>
            </a:pPr>
            <a:endParaRPr lang="en-IN" altLang="en-US">
              <a:solidFill>
                <a:schemeClr val="bg1"/>
              </a:solidFill>
              <a:latin typeface="Arial" panose="020B0604020202020204" pitchFamily="34" charset="0"/>
              <a:cs typeface="Arial" panose="020B0604020202020204" pitchFamily="34" charset="0"/>
              <a:sym typeface="+mn-ea"/>
            </a:endParaRPr>
          </a:p>
          <a:p>
            <a:pPr marL="285750" indent="-285750">
              <a:buFont typeface="Wingdings" panose="05000000000000000000" charset="0"/>
              <a:buChar char="Ø"/>
            </a:pPr>
            <a:r>
              <a:rPr lang="en-IN" altLang="en-US">
                <a:solidFill>
                  <a:schemeClr val="bg1"/>
                </a:solidFill>
                <a:latin typeface="Arial" panose="020B0604020202020204" pitchFamily="34" charset="0"/>
                <a:cs typeface="Arial" panose="020B0604020202020204" pitchFamily="34" charset="0"/>
              </a:rPr>
              <a:t>Our real-time screener evaluates company performance using dynamic indicators, aiding trading decisions with constantly updated data throughout the trading day.</a:t>
            </a:r>
            <a:endParaRPr lang="en-IN" altLang="en-US">
              <a:solidFill>
                <a:schemeClr val="bg1"/>
              </a:solidFill>
              <a:latin typeface="Arial" panose="020B0604020202020204" pitchFamily="34" charset="0"/>
              <a:cs typeface="Arial" panose="020B0604020202020204" pitchFamily="34" charset="0"/>
            </a:endParaRPr>
          </a:p>
          <a:p>
            <a:pPr indent="0">
              <a:buFont typeface="Wingdings" panose="05000000000000000000" charset="0"/>
              <a:buNone/>
            </a:pP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r>
              <a:rPr lang="en-IN" altLang="en-US">
                <a:solidFill>
                  <a:schemeClr val="bg1"/>
                </a:solidFill>
                <a:latin typeface="Arial" panose="020B0604020202020204" pitchFamily="34" charset="0"/>
                <a:cs typeface="Arial" panose="020B0604020202020204" pitchFamily="34" charset="0"/>
              </a:rPr>
              <a:t> we also created an interative dashboard using powerbi where this dashboard offers a comprehensive overview of a company's stock performance direction. It facilitates easy comparison between companies using historical data, aiding users in making informed investment or trading decisions.</a:t>
            </a:r>
            <a:endParaRPr lang="en-IN" altLang="en-US">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endParaRPr lang="en-IN" altLang="en-US">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B56A6"/>
            </a:gs>
            <a:gs pos="100000">
              <a:srgbClr val="221195"/>
            </a:gs>
          </a:gsLst>
          <a:lin ang="5400000" scaled="1"/>
          <a:tileRect/>
        </a:gradFill>
        <a:effectLst/>
      </p:bgPr>
    </p:bg>
    <p:spTree>
      <p:nvGrpSpPr>
        <p:cNvPr id="1" name=""/>
        <p:cNvGrpSpPr/>
        <p:nvPr/>
      </p:nvGrpSpPr>
      <p:grpSpPr>
        <a:xfrm>
          <a:off x="0" y="0"/>
          <a:ext cx="0" cy="0"/>
          <a:chOff x="0" y="0"/>
          <a:chExt cx="0" cy="0"/>
        </a:xfrm>
      </p:grpSpPr>
      <p:sp>
        <p:nvSpPr>
          <p:cNvPr id="12" name="任意多边形: 形状 11"/>
          <p:cNvSpPr/>
          <p:nvPr/>
        </p:nvSpPr>
        <p:spPr>
          <a:xfrm>
            <a:off x="0" y="0"/>
            <a:ext cx="3355340"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0" algn="ctr">
              <a:buFont typeface="Wingdings" panose="05000000000000000000" charset="0"/>
              <a:buNone/>
            </a:pPr>
            <a:endParaRPr lang="zh-CN" altLang="en-US" dirty="0"/>
          </a:p>
        </p:txBody>
      </p:sp>
      <p:grpSp>
        <p:nvGrpSpPr>
          <p:cNvPr id="45" name="组合 44"/>
          <p:cNvGrpSpPr/>
          <p:nvPr/>
        </p:nvGrpSpPr>
        <p:grpSpPr>
          <a:xfrm rot="16200000">
            <a:off x="3225782" y="1003161"/>
            <a:ext cx="761187" cy="761187"/>
            <a:chOff x="1984442" y="5680952"/>
            <a:chExt cx="476655" cy="476655"/>
          </a:xfrm>
          <a:solidFill>
            <a:srgbClr val="AF2EE2"/>
          </a:solidFill>
        </p:grpSpPr>
        <p:sp>
          <p:nvSpPr>
            <p:cNvPr id="28" name="椭圆 27"/>
            <p:cNvSpPr/>
            <p:nvPr/>
          </p:nvSpPr>
          <p:spPr>
            <a:xfrm>
              <a:off x="1984442" y="5680952"/>
              <a:ext cx="476655" cy="476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半闭框 29"/>
            <p:cNvSpPr/>
            <p:nvPr/>
          </p:nvSpPr>
          <p:spPr>
            <a:xfrm rot="13500593">
              <a:off x="2141181" y="5797398"/>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25" name="Text Box 24"/>
          <p:cNvSpPr txBox="1"/>
          <p:nvPr/>
        </p:nvSpPr>
        <p:spPr>
          <a:xfrm>
            <a:off x="826135" y="984250"/>
            <a:ext cx="6096000" cy="583565"/>
          </a:xfrm>
          <a:prstGeom prst="rect">
            <a:avLst/>
          </a:prstGeom>
          <a:noFill/>
        </p:spPr>
        <p:txBody>
          <a:bodyPr wrap="square" rtlCol="0" anchor="t">
            <a:spAutoFit/>
          </a:bodyPr>
          <a:p>
            <a:r>
              <a:rPr lang="en-IN" altLang="zh-CN" sz="3200" u="sng"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sym typeface="+mn-ea"/>
              </a:rPr>
              <a:t>1.Home :-</a:t>
            </a:r>
            <a:endParaRPr lang="en-IN" altLang="zh-CN" sz="3200" u="sng"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sym typeface="+mn-ea"/>
            </a:endParaRPr>
          </a:p>
        </p:txBody>
      </p:sp>
      <p:sp>
        <p:nvSpPr>
          <p:cNvPr id="27" name="Text Box 26"/>
          <p:cNvSpPr txBox="1"/>
          <p:nvPr/>
        </p:nvSpPr>
        <p:spPr>
          <a:xfrm>
            <a:off x="4115435" y="713740"/>
            <a:ext cx="7524750" cy="5631180"/>
          </a:xfrm>
          <a:prstGeom prst="rect">
            <a:avLst/>
          </a:prstGeom>
          <a:noFill/>
        </p:spPr>
        <p:txBody>
          <a:bodyPr wrap="square" rtlCol="0">
            <a:spAutoFit/>
          </a:bodyPr>
          <a:p>
            <a:pPr marL="285750" indent="-285750">
              <a:buFont typeface="Wingdings" panose="05000000000000000000" charset="0"/>
              <a:buChar char="Ø"/>
            </a:pPr>
            <a:r>
              <a:rPr lang="en-IN" altLang="en-US">
                <a:solidFill>
                  <a:schemeClr val="bg1">
                    <a:lumMod val="95000"/>
                  </a:schemeClr>
                </a:solidFill>
                <a:latin typeface="Arial" panose="020B0604020202020204" pitchFamily="34" charset="0"/>
                <a:cs typeface="Arial" panose="020B0604020202020204" pitchFamily="34" charset="0"/>
              </a:rPr>
              <a:t>The home lab in our application provides login and signup authentication crediantals inorder to provide secure to the both the company’s and data and users access. We do provide the overall information of some companies like Reliance,Tata,Microsoft,Apple which acts as a central hub where users can go through the company ‘s website on clicking upon the Buttom(Invest now).</a:t>
            </a:r>
            <a:endParaRPr lang="en-IN" altLang="en-US">
              <a:solidFill>
                <a:schemeClr val="bg1">
                  <a:lumMod val="95000"/>
                </a:schemeClr>
              </a:solidFill>
              <a:latin typeface="Arial" panose="020B0604020202020204" pitchFamily="34" charset="0"/>
              <a:cs typeface="Arial" panose="020B0604020202020204" pitchFamily="34" charset="0"/>
            </a:endParaRPr>
          </a:p>
          <a:p>
            <a:pPr indent="0">
              <a:buFont typeface="Wingdings" panose="05000000000000000000" charset="0"/>
              <a:buNone/>
            </a:pPr>
            <a:endParaRPr lang="en-IN" altLang="en-US">
              <a:solidFill>
                <a:schemeClr val="bg1">
                  <a:lumMod val="95000"/>
                </a:schemeClr>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r>
              <a:rPr lang="en-IN" altLang="en-US">
                <a:solidFill>
                  <a:schemeClr val="bg1">
                    <a:lumMod val="95000"/>
                  </a:schemeClr>
                </a:solidFill>
                <a:latin typeface="Arial" panose="020B0604020202020204" pitchFamily="34" charset="0"/>
                <a:cs typeface="Arial" panose="020B0604020202020204" pitchFamily="34" charset="0"/>
              </a:rPr>
              <a:t>we have taken the real time data from yahoo finance that provide access to fetch real-time data such as stock prices, company details, and financial metrics.</a:t>
            </a:r>
            <a:endParaRPr lang="en-IN" altLang="en-US">
              <a:solidFill>
                <a:schemeClr val="bg1">
                  <a:lumMod val="95000"/>
                </a:schemeClr>
              </a:solidFill>
              <a:latin typeface="Arial" panose="020B0604020202020204" pitchFamily="34" charset="0"/>
              <a:cs typeface="Arial" panose="020B0604020202020204" pitchFamily="34" charset="0"/>
            </a:endParaRPr>
          </a:p>
          <a:p>
            <a:pPr indent="0">
              <a:buFont typeface="Wingdings" panose="05000000000000000000" charset="0"/>
              <a:buNone/>
            </a:pPr>
            <a:endParaRPr lang="en-IN" altLang="en-US">
              <a:solidFill>
                <a:schemeClr val="bg1">
                  <a:lumMod val="95000"/>
                </a:schemeClr>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r>
              <a:rPr lang="en-IN" altLang="en-US">
                <a:solidFill>
                  <a:schemeClr val="bg1">
                    <a:lumMod val="95000"/>
                  </a:schemeClr>
                </a:solidFill>
                <a:latin typeface="Arial" panose="020B0604020202020204" pitchFamily="34" charset="0"/>
                <a:cs typeface="Arial" panose="020B0604020202020204" pitchFamily="34" charset="0"/>
              </a:rPr>
              <a:t>Using Streamlit to fetch data from Yahoo Finance and present it in a user-friendly interface is a practical and efficient approach. Streamlit simplifies the process of creating interactive data-driven applications, making it easier for you to build a "Home" tab that displays information sourced from Yahoo Finance.</a:t>
            </a:r>
            <a:endParaRPr lang="en-IN" altLang="en-US">
              <a:solidFill>
                <a:schemeClr val="bg1">
                  <a:lumMod val="95000"/>
                </a:schemeClr>
              </a:solidFill>
              <a:latin typeface="Arial" panose="020B0604020202020204" pitchFamily="34" charset="0"/>
              <a:cs typeface="Arial" panose="020B0604020202020204" pitchFamily="34" charset="0"/>
            </a:endParaRPr>
          </a:p>
          <a:p>
            <a:pPr indent="0">
              <a:buFont typeface="Wingdings" panose="05000000000000000000" charset="0"/>
              <a:buNone/>
            </a:pPr>
            <a:endParaRPr lang="en-IN" altLang="en-US">
              <a:solidFill>
                <a:schemeClr val="bg1">
                  <a:lumMod val="95000"/>
                </a:schemeClr>
              </a:solidFill>
              <a:latin typeface="Arial" panose="020B0604020202020204" pitchFamily="34" charset="0"/>
              <a:cs typeface="Arial" panose="020B0604020202020204" pitchFamily="34" charset="0"/>
            </a:endParaRPr>
          </a:p>
          <a:p>
            <a:pPr marL="285750" indent="-285750">
              <a:buFont typeface="Wingdings" panose="05000000000000000000" charset="0"/>
              <a:buChar char="Ø"/>
            </a:pPr>
            <a:r>
              <a:rPr lang="en-IN" altLang="en-US">
                <a:solidFill>
                  <a:schemeClr val="bg1">
                    <a:lumMod val="95000"/>
                  </a:schemeClr>
                </a:solidFill>
                <a:latin typeface="Arial" panose="020B0604020202020204" pitchFamily="34" charset="0"/>
                <a:cs typeface="Arial" panose="020B0604020202020204" pitchFamily="34" charset="0"/>
              </a:rPr>
              <a:t>We also providing the FAQ’s that might be helpful for the user for better clarification of their doubts regarding the investments and some of the terminologies that are often used in stock market.</a:t>
            </a:r>
            <a:endParaRPr lang="en-IN" altLang="en-US">
              <a:solidFill>
                <a:schemeClr val="bg1">
                  <a:lumMod val="95000"/>
                </a:schemeClr>
              </a:solidFill>
              <a:latin typeface="Arial" panose="020B0604020202020204" pitchFamily="34" charset="0"/>
              <a:cs typeface="Arial" panose="020B0604020202020204" pitchFamily="34" charset="0"/>
            </a:endParaRPr>
          </a:p>
        </p:txBody>
      </p:sp>
      <p:sp>
        <p:nvSpPr>
          <p:cNvPr id="4" name="Text Box 3"/>
          <p:cNvSpPr txBox="1"/>
          <p:nvPr/>
        </p:nvSpPr>
        <p:spPr>
          <a:xfrm>
            <a:off x="13301345" y="76200"/>
            <a:ext cx="4064000" cy="368300"/>
          </a:xfrm>
          <a:prstGeom prst="rect">
            <a:avLst/>
          </a:prstGeom>
          <a:noFill/>
        </p:spPr>
        <p:txBody>
          <a:bodyPr wrap="square" rtlCol="0">
            <a:spAutoFit/>
          </a:bodyPr>
          <a:p>
            <a:endParaRPr lang="en-US"/>
          </a:p>
        </p:txBody>
      </p:sp>
      <p:sp>
        <p:nvSpPr>
          <p:cNvPr id="5" name="Text Box 4"/>
          <p:cNvSpPr txBox="1"/>
          <p:nvPr/>
        </p:nvSpPr>
        <p:spPr>
          <a:xfrm>
            <a:off x="13428345" y="203200"/>
            <a:ext cx="4064000" cy="368300"/>
          </a:xfrm>
          <a:prstGeom prst="rect">
            <a:avLst/>
          </a:prstGeom>
          <a:noFill/>
        </p:spPr>
        <p:txBody>
          <a:bodyPr wrap="square" rtlCol="0">
            <a:spAutoFit/>
          </a:bodyPr>
          <a:p>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p:cTn id="7" dur="500" fill="hold"/>
                                        <p:tgtEl>
                                          <p:spTgt spid="25">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5">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5">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9" presetClass="entr" presetSubtype="0" accel="10000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45"/>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45"/>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additive="base">
                                        <p:cTn id="23"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24" dur="500"/>
                                        <p:tgtEl>
                                          <p:spTgt spid="27">
                                            <p:txEl>
                                              <p:pRg st="0" end="0"/>
                                            </p:txEl>
                                          </p:spTgt>
                                        </p:tgtEl>
                                      </p:cBhvr>
                                    </p:animEffect>
                                  </p:childTnLst>
                                </p:cTn>
                              </p:par>
                              <p:par>
                                <p:cTn id="25" presetID="12" presetClass="entr" presetSubtype="4" fill="hold" nodeType="withEffect">
                                  <p:stCondLst>
                                    <p:cond delay="0"/>
                                  </p:stCondLst>
                                  <p:childTnLst>
                                    <p:set>
                                      <p:cBhvr>
                                        <p:cTn id="26" dur="1" fill="hold">
                                          <p:stCondLst>
                                            <p:cond delay="0"/>
                                          </p:stCondLst>
                                        </p:cTn>
                                        <p:tgtEl>
                                          <p:spTgt spid="27">
                                            <p:txEl>
                                              <p:pRg st="2" end="2"/>
                                            </p:txEl>
                                          </p:spTgt>
                                        </p:tgtEl>
                                        <p:attrNameLst>
                                          <p:attrName>style.visibility</p:attrName>
                                        </p:attrNameLst>
                                      </p:cBhvr>
                                      <p:to>
                                        <p:strVal val="visible"/>
                                      </p:to>
                                    </p:set>
                                    <p:anim calcmode="lin" valueType="num">
                                      <p:cBhvr additive="base">
                                        <p:cTn id="27" dur="500"/>
                                        <p:tgtEl>
                                          <p:spTgt spid="27">
                                            <p:txEl>
                                              <p:pRg st="2" end="2"/>
                                            </p:txEl>
                                          </p:spTgt>
                                        </p:tgtEl>
                                        <p:attrNameLst>
                                          <p:attrName>ppt_y</p:attrName>
                                        </p:attrNameLst>
                                      </p:cBhvr>
                                      <p:tavLst>
                                        <p:tav tm="0">
                                          <p:val>
                                            <p:strVal val="#ppt_y+#ppt_h*1.125000"/>
                                          </p:val>
                                        </p:tav>
                                        <p:tav tm="100000">
                                          <p:val>
                                            <p:strVal val="#ppt_y"/>
                                          </p:val>
                                        </p:tav>
                                      </p:tavLst>
                                    </p:anim>
                                    <p:animEffect transition="in" filter="wipe(up)">
                                      <p:cBhvr>
                                        <p:cTn id="28" dur="500"/>
                                        <p:tgtEl>
                                          <p:spTgt spid="27">
                                            <p:txEl>
                                              <p:pRg st="2" end="2"/>
                                            </p:txEl>
                                          </p:spTgt>
                                        </p:tgtEl>
                                      </p:cBhvr>
                                    </p:animEffect>
                                  </p:childTnLst>
                                </p:cTn>
                              </p:par>
                              <p:par>
                                <p:cTn id="29" presetID="12" presetClass="entr" presetSubtype="4"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anim calcmode="lin" valueType="num">
                                      <p:cBhvr additive="base">
                                        <p:cTn id="31" dur="500"/>
                                        <p:tgtEl>
                                          <p:spTgt spid="27">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27">
                                            <p:txEl>
                                              <p:pRg st="4" end="4"/>
                                            </p:txEl>
                                          </p:spTgt>
                                        </p:tgtEl>
                                      </p:cBhvr>
                                    </p:animEffect>
                                  </p:childTnLst>
                                </p:cTn>
                              </p:par>
                              <p:par>
                                <p:cTn id="33" presetID="12" presetClass="entr" presetSubtype="4" fill="hold" nodeType="with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anim calcmode="lin" valueType="num">
                                      <p:cBhvr additive="base">
                                        <p:cTn id="35" dur="500"/>
                                        <p:tgtEl>
                                          <p:spTgt spid="27">
                                            <p:txEl>
                                              <p:pRg st="6" end="6"/>
                                            </p:txEl>
                                          </p:spTgt>
                                        </p:tgtEl>
                                        <p:attrNameLst>
                                          <p:attrName>ppt_y</p:attrName>
                                        </p:attrNameLst>
                                      </p:cBhvr>
                                      <p:tavLst>
                                        <p:tav tm="0">
                                          <p:val>
                                            <p:strVal val="#ppt_y+#ppt_h*1.125000"/>
                                          </p:val>
                                        </p:tav>
                                        <p:tav tm="100000">
                                          <p:val>
                                            <p:strVal val="#ppt_y"/>
                                          </p:val>
                                        </p:tav>
                                      </p:tavLst>
                                    </p:anim>
                                    <p:animEffect transition="in" filter="wipe(up)">
                                      <p:cBhvr>
                                        <p:cTn id="36" dur="500"/>
                                        <p:tgtEl>
                                          <p:spTgt spid="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B56A6"/>
            </a:gs>
            <a:gs pos="100000">
              <a:srgbClr val="221195"/>
            </a:gs>
          </a:gsLst>
          <a:lin ang="5400000" scaled="1"/>
          <a:tileRect/>
        </a:gradFill>
        <a:effectLst/>
      </p:bgPr>
    </p:bg>
    <p:spTree>
      <p:nvGrpSpPr>
        <p:cNvPr id="1" name=""/>
        <p:cNvGrpSpPr/>
        <p:nvPr/>
      </p:nvGrpSpPr>
      <p:grpSpPr>
        <a:xfrm>
          <a:off x="0" y="0"/>
          <a:ext cx="0" cy="0"/>
          <a:chOff x="0" y="0"/>
          <a:chExt cx="0" cy="0"/>
        </a:xfrm>
      </p:grpSpPr>
      <p:sp>
        <p:nvSpPr>
          <p:cNvPr id="12" name="任意多边形: 形状 11"/>
          <p:cNvSpPr/>
          <p:nvPr/>
        </p:nvSpPr>
        <p:spPr>
          <a:xfrm>
            <a:off x="0" y="0"/>
            <a:ext cx="2778760"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 name="任意多边形: 形状 11"/>
          <p:cNvSpPr/>
          <p:nvPr/>
        </p:nvSpPr>
        <p:spPr>
          <a:xfrm>
            <a:off x="2903220" y="0"/>
            <a:ext cx="942975"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6" name="任意多边形: 形状 11"/>
          <p:cNvSpPr/>
          <p:nvPr/>
        </p:nvSpPr>
        <p:spPr>
          <a:xfrm>
            <a:off x="11249025" y="0"/>
            <a:ext cx="942975"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7" name="Chord 6"/>
          <p:cNvSpPr/>
          <p:nvPr/>
        </p:nvSpPr>
        <p:spPr>
          <a:xfrm rot="1320000">
            <a:off x="11091545" y="2321560"/>
            <a:ext cx="1553210" cy="1616075"/>
          </a:xfrm>
          <a:prstGeom prst="cho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rot="10800000">
            <a:off x="10704830" y="2713355"/>
            <a:ext cx="1321435" cy="1014095"/>
          </a:xfrm>
          <a:prstGeom prst="rect">
            <a:avLst/>
          </a:prstGeom>
          <a:noFill/>
        </p:spPr>
        <p:txBody>
          <a:bodyPr vert="eaVert" wrap="square" rtlCol="0">
            <a:spAutoFit/>
          </a:bodyPr>
          <a:p>
            <a:endParaRPr lang="en-IN" altLang="en-US"/>
          </a:p>
          <a:p>
            <a:r>
              <a:rPr lang="en-IN" altLang="en-US"/>
              <a:t>  </a:t>
            </a:r>
            <a:r>
              <a:rPr lang="en-IN" altLang="en-US" sz="2800">
                <a:ln w="22225">
                  <a:solidFill>
                    <a:schemeClr val="accent2"/>
                  </a:solidFill>
                  <a:prstDash val="solid"/>
                </a:ln>
                <a:solidFill>
                  <a:schemeClr val="accent2">
                    <a:lumMod val="40000"/>
                    <a:lumOff val="60000"/>
                  </a:schemeClr>
                </a:solidFill>
                <a:effectLst/>
              </a:rPr>
              <a:t> Login</a:t>
            </a:r>
            <a:endParaRPr lang="en-IN" altLang="en-US" sz="2800">
              <a:ln w="22225">
                <a:solidFill>
                  <a:schemeClr val="accent2"/>
                </a:solidFill>
                <a:prstDash val="solid"/>
              </a:ln>
              <a:solidFill>
                <a:schemeClr val="accent2">
                  <a:lumMod val="40000"/>
                  <a:lumOff val="60000"/>
                </a:schemeClr>
              </a:solidFill>
              <a:effectLst/>
            </a:endParaRPr>
          </a:p>
        </p:txBody>
      </p:sp>
      <p:sp>
        <p:nvSpPr>
          <p:cNvPr id="11" name="任意多边形: 形状 11"/>
          <p:cNvSpPr/>
          <p:nvPr/>
        </p:nvSpPr>
        <p:spPr>
          <a:xfrm>
            <a:off x="4083685" y="0"/>
            <a:ext cx="942975"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pic>
        <p:nvPicPr>
          <p:cNvPr id="9" name="Content Placeholder 8"/>
          <p:cNvPicPr>
            <a:picLocks noChangeAspect="1"/>
          </p:cNvPicPr>
          <p:nvPr>
            <p:ph idx="1"/>
          </p:nvPr>
        </p:nvPicPr>
        <p:blipFill>
          <a:blip r:embed="rId1"/>
          <a:srcRect l="3817" t="4640" r="9201"/>
          <a:stretch>
            <a:fillRect/>
          </a:stretch>
        </p:blipFill>
        <p:spPr>
          <a:xfrm>
            <a:off x="5026025" y="1145540"/>
            <a:ext cx="6223000" cy="41497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B56A6"/>
            </a:gs>
            <a:gs pos="100000">
              <a:srgbClr val="221195"/>
            </a:gs>
          </a:gsLst>
          <a:lin ang="5400000" scaled="1"/>
          <a:tileRect/>
        </a:gradFill>
        <a:effectLst/>
      </p:bgPr>
    </p:bg>
    <p:spTree>
      <p:nvGrpSpPr>
        <p:cNvPr id="1" name=""/>
        <p:cNvGrpSpPr/>
        <p:nvPr/>
      </p:nvGrpSpPr>
      <p:grpSpPr>
        <a:xfrm>
          <a:off x="0" y="0"/>
          <a:ext cx="0" cy="0"/>
          <a:chOff x="0" y="0"/>
          <a:chExt cx="0" cy="0"/>
        </a:xfrm>
      </p:grpSpPr>
      <p:sp>
        <p:nvSpPr>
          <p:cNvPr id="12" name="任意多边形: 形状 11"/>
          <p:cNvSpPr/>
          <p:nvPr/>
        </p:nvSpPr>
        <p:spPr>
          <a:xfrm>
            <a:off x="0" y="0"/>
            <a:ext cx="2778760"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 name="任意多边形: 形状 11"/>
          <p:cNvSpPr/>
          <p:nvPr/>
        </p:nvSpPr>
        <p:spPr>
          <a:xfrm>
            <a:off x="2903220" y="0"/>
            <a:ext cx="942975"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6" name="任意多边形: 形状 11"/>
          <p:cNvSpPr/>
          <p:nvPr/>
        </p:nvSpPr>
        <p:spPr>
          <a:xfrm>
            <a:off x="11249025" y="0"/>
            <a:ext cx="942975"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7" name="Chord 6"/>
          <p:cNvSpPr/>
          <p:nvPr/>
        </p:nvSpPr>
        <p:spPr>
          <a:xfrm rot="1320000">
            <a:off x="11091545" y="2321560"/>
            <a:ext cx="1553210" cy="1616075"/>
          </a:xfrm>
          <a:prstGeom prst="cho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rot="10800000">
            <a:off x="11412855" y="2713355"/>
            <a:ext cx="613410" cy="1014095"/>
          </a:xfrm>
          <a:prstGeom prst="rect">
            <a:avLst/>
          </a:prstGeom>
          <a:noFill/>
        </p:spPr>
        <p:txBody>
          <a:bodyPr vert="eaVert" wrap="square" rtlCol="0">
            <a:spAutoFit/>
          </a:bodyPr>
          <a:p>
            <a:r>
              <a:rPr lang="en-IN" altLang="en-US" sz="2800">
                <a:ln w="22225">
                  <a:solidFill>
                    <a:schemeClr val="accent2"/>
                  </a:solidFill>
                  <a:prstDash val="solid"/>
                </a:ln>
                <a:solidFill>
                  <a:schemeClr val="accent2">
                    <a:lumMod val="40000"/>
                    <a:lumOff val="60000"/>
                  </a:schemeClr>
                </a:solidFill>
                <a:effectLst/>
              </a:rPr>
              <a:t>Login</a:t>
            </a:r>
            <a:endParaRPr lang="en-IN" altLang="en-US" sz="2800">
              <a:ln w="22225">
                <a:solidFill>
                  <a:schemeClr val="accent2"/>
                </a:solidFill>
                <a:prstDash val="solid"/>
              </a:ln>
              <a:solidFill>
                <a:schemeClr val="accent2">
                  <a:lumMod val="40000"/>
                  <a:lumOff val="60000"/>
                </a:schemeClr>
              </a:solidFill>
              <a:effectLst/>
            </a:endParaRPr>
          </a:p>
        </p:txBody>
      </p:sp>
      <p:sp>
        <p:nvSpPr>
          <p:cNvPr id="11" name="任意多边形: 形状 11"/>
          <p:cNvSpPr/>
          <p:nvPr/>
        </p:nvSpPr>
        <p:spPr>
          <a:xfrm>
            <a:off x="10024110" y="0"/>
            <a:ext cx="942975"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4" name="Chord 3"/>
          <p:cNvSpPr/>
          <p:nvPr/>
        </p:nvSpPr>
        <p:spPr>
          <a:xfrm rot="1320000">
            <a:off x="9885680" y="2321560"/>
            <a:ext cx="1553210" cy="1616075"/>
          </a:xfrm>
          <a:prstGeom prst="cho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rot="10800000">
            <a:off x="10231755" y="2463165"/>
            <a:ext cx="613410" cy="1332865"/>
          </a:xfrm>
          <a:prstGeom prst="rect">
            <a:avLst/>
          </a:prstGeom>
          <a:noFill/>
        </p:spPr>
        <p:txBody>
          <a:bodyPr vert="eaVert" wrap="square" rtlCol="0">
            <a:spAutoFit/>
          </a:bodyPr>
          <a:p>
            <a:r>
              <a:rPr lang="en-IN" altLang="en-US" sz="2800">
                <a:ln w="22225">
                  <a:solidFill>
                    <a:schemeClr val="accent2"/>
                  </a:solidFill>
                  <a:prstDash val="solid"/>
                </a:ln>
                <a:solidFill>
                  <a:schemeClr val="accent2">
                    <a:lumMod val="40000"/>
                    <a:lumOff val="60000"/>
                  </a:schemeClr>
                </a:solidFill>
                <a:effectLst/>
              </a:rPr>
              <a:t>Signup</a:t>
            </a:r>
            <a:endParaRPr lang="en-IN" altLang="en-US" sz="2800">
              <a:ln w="22225">
                <a:solidFill>
                  <a:schemeClr val="accent2"/>
                </a:solidFill>
                <a:prstDash val="solid"/>
              </a:ln>
              <a:solidFill>
                <a:schemeClr val="accent2">
                  <a:lumMod val="40000"/>
                  <a:lumOff val="60000"/>
                </a:schemeClr>
              </a:solidFill>
              <a:effectLst/>
            </a:endParaRPr>
          </a:p>
        </p:txBody>
      </p:sp>
      <p:pic>
        <p:nvPicPr>
          <p:cNvPr id="9" name="Content Placeholder 8"/>
          <p:cNvPicPr>
            <a:picLocks noChangeAspect="1"/>
          </p:cNvPicPr>
          <p:nvPr>
            <p:ph idx="1"/>
          </p:nvPr>
        </p:nvPicPr>
        <p:blipFill>
          <a:blip r:embed="rId1"/>
          <a:srcRect t="-3162" r="65525"/>
          <a:stretch>
            <a:fillRect/>
          </a:stretch>
        </p:blipFill>
        <p:spPr>
          <a:xfrm>
            <a:off x="3971290" y="1172210"/>
            <a:ext cx="5880735" cy="44615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B56A6"/>
            </a:gs>
            <a:gs pos="100000">
              <a:srgbClr val="221195"/>
            </a:gs>
          </a:gsLst>
          <a:lin ang="5400000" scaled="1"/>
          <a:tileRect/>
        </a:gradFill>
        <a:effectLst/>
      </p:bgPr>
    </p:bg>
    <p:spTree>
      <p:nvGrpSpPr>
        <p:cNvPr id="1" name=""/>
        <p:cNvGrpSpPr/>
        <p:nvPr/>
      </p:nvGrpSpPr>
      <p:grpSpPr>
        <a:xfrm>
          <a:off x="0" y="0"/>
          <a:ext cx="0" cy="0"/>
          <a:chOff x="0" y="0"/>
          <a:chExt cx="0" cy="0"/>
        </a:xfrm>
      </p:grpSpPr>
      <p:sp>
        <p:nvSpPr>
          <p:cNvPr id="12" name="任意多边形: 形状 11"/>
          <p:cNvSpPr/>
          <p:nvPr/>
        </p:nvSpPr>
        <p:spPr>
          <a:xfrm>
            <a:off x="0" y="0"/>
            <a:ext cx="2778760"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 name="任意多边形: 形状 11"/>
          <p:cNvSpPr/>
          <p:nvPr/>
        </p:nvSpPr>
        <p:spPr>
          <a:xfrm>
            <a:off x="9050655" y="96520"/>
            <a:ext cx="942975"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6" name="任意多边形: 形状 11"/>
          <p:cNvSpPr/>
          <p:nvPr/>
        </p:nvSpPr>
        <p:spPr>
          <a:xfrm>
            <a:off x="11249025" y="0"/>
            <a:ext cx="942975"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7" name="Chord 6"/>
          <p:cNvSpPr/>
          <p:nvPr/>
        </p:nvSpPr>
        <p:spPr>
          <a:xfrm rot="1320000">
            <a:off x="11091545" y="2321560"/>
            <a:ext cx="1553210" cy="1616075"/>
          </a:xfrm>
          <a:prstGeom prst="cho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rot="10800000">
            <a:off x="11412855" y="2713355"/>
            <a:ext cx="613410" cy="1014095"/>
          </a:xfrm>
          <a:prstGeom prst="rect">
            <a:avLst/>
          </a:prstGeom>
          <a:noFill/>
        </p:spPr>
        <p:txBody>
          <a:bodyPr vert="eaVert" wrap="square" rtlCol="0">
            <a:spAutoFit/>
          </a:bodyPr>
          <a:p>
            <a:r>
              <a:rPr lang="en-IN" altLang="en-US" sz="2800">
                <a:ln w="22225">
                  <a:solidFill>
                    <a:schemeClr val="accent2"/>
                  </a:solidFill>
                  <a:prstDash val="solid"/>
                </a:ln>
                <a:solidFill>
                  <a:schemeClr val="accent2">
                    <a:lumMod val="40000"/>
                    <a:lumOff val="60000"/>
                  </a:schemeClr>
                </a:solidFill>
                <a:effectLst/>
              </a:rPr>
              <a:t>Login</a:t>
            </a:r>
            <a:endParaRPr lang="en-IN" altLang="en-US" sz="2800">
              <a:ln w="22225">
                <a:solidFill>
                  <a:schemeClr val="accent2"/>
                </a:solidFill>
                <a:prstDash val="solid"/>
              </a:ln>
              <a:solidFill>
                <a:schemeClr val="accent2">
                  <a:lumMod val="40000"/>
                  <a:lumOff val="60000"/>
                </a:schemeClr>
              </a:solidFill>
              <a:effectLst/>
            </a:endParaRPr>
          </a:p>
        </p:txBody>
      </p:sp>
      <p:sp>
        <p:nvSpPr>
          <p:cNvPr id="11" name="任意多边形: 形状 11"/>
          <p:cNvSpPr/>
          <p:nvPr/>
        </p:nvSpPr>
        <p:spPr>
          <a:xfrm>
            <a:off x="10231755" y="0"/>
            <a:ext cx="942975"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4" name="Chord 3"/>
          <p:cNvSpPr/>
          <p:nvPr/>
        </p:nvSpPr>
        <p:spPr>
          <a:xfrm rot="1320000">
            <a:off x="10088245" y="2321560"/>
            <a:ext cx="1553210" cy="1616075"/>
          </a:xfrm>
          <a:prstGeom prst="cho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rot="10800000">
            <a:off x="10231755" y="2463165"/>
            <a:ext cx="613410" cy="1332865"/>
          </a:xfrm>
          <a:prstGeom prst="rect">
            <a:avLst/>
          </a:prstGeom>
          <a:noFill/>
        </p:spPr>
        <p:txBody>
          <a:bodyPr vert="eaVert" wrap="square" rtlCol="0">
            <a:spAutoFit/>
          </a:bodyPr>
          <a:p>
            <a:r>
              <a:rPr lang="en-IN" altLang="en-US" sz="2800">
                <a:ln w="22225">
                  <a:solidFill>
                    <a:schemeClr val="accent2"/>
                  </a:solidFill>
                  <a:prstDash val="solid"/>
                </a:ln>
                <a:solidFill>
                  <a:schemeClr val="accent2">
                    <a:lumMod val="40000"/>
                    <a:lumOff val="60000"/>
                  </a:schemeClr>
                </a:solidFill>
                <a:effectLst/>
              </a:rPr>
              <a:t>Signup</a:t>
            </a:r>
            <a:endParaRPr lang="en-IN" altLang="en-US" sz="2800">
              <a:ln w="22225">
                <a:solidFill>
                  <a:schemeClr val="accent2"/>
                </a:solidFill>
                <a:prstDash val="solid"/>
              </a:ln>
              <a:solidFill>
                <a:schemeClr val="accent2">
                  <a:lumMod val="40000"/>
                  <a:lumOff val="60000"/>
                </a:schemeClr>
              </a:solidFill>
              <a:effectLst/>
            </a:endParaRPr>
          </a:p>
        </p:txBody>
      </p:sp>
      <p:sp>
        <p:nvSpPr>
          <p:cNvPr id="5" name="Chord 4"/>
          <p:cNvSpPr/>
          <p:nvPr/>
        </p:nvSpPr>
        <p:spPr>
          <a:xfrm rot="1320000">
            <a:off x="8932545" y="2411730"/>
            <a:ext cx="1553210" cy="1616075"/>
          </a:xfrm>
          <a:prstGeom prst="cho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rot="10800000">
            <a:off x="8949055" y="2463165"/>
            <a:ext cx="1044575" cy="1332865"/>
          </a:xfrm>
          <a:prstGeom prst="rect">
            <a:avLst/>
          </a:prstGeom>
          <a:noFill/>
        </p:spPr>
        <p:txBody>
          <a:bodyPr vert="eaVert" wrap="square" rtlCol="0">
            <a:spAutoFit/>
          </a:bodyPr>
          <a:p>
            <a:r>
              <a:rPr lang="en-IN" altLang="en-US" sz="2800">
                <a:ln w="22225">
                  <a:solidFill>
                    <a:schemeClr val="accent2"/>
                  </a:solidFill>
                  <a:prstDash val="solid"/>
                </a:ln>
                <a:solidFill>
                  <a:schemeClr val="accent2">
                    <a:lumMod val="40000"/>
                    <a:lumOff val="60000"/>
                  </a:schemeClr>
                </a:solidFill>
                <a:effectLst/>
              </a:rPr>
              <a:t>              Home</a:t>
            </a:r>
            <a:endParaRPr lang="en-IN" altLang="en-US" sz="2800">
              <a:ln w="22225">
                <a:solidFill>
                  <a:schemeClr val="accent2"/>
                </a:solidFill>
                <a:prstDash val="solid"/>
              </a:ln>
              <a:solidFill>
                <a:schemeClr val="accent2">
                  <a:lumMod val="40000"/>
                  <a:lumOff val="60000"/>
                </a:schemeClr>
              </a:solidFill>
              <a:effectLst/>
            </a:endParaRPr>
          </a:p>
        </p:txBody>
      </p:sp>
      <p:pic>
        <p:nvPicPr>
          <p:cNvPr id="15" name="Content Placeholder 14"/>
          <p:cNvPicPr>
            <a:picLocks noChangeAspect="1"/>
          </p:cNvPicPr>
          <p:nvPr>
            <p:ph idx="1"/>
          </p:nvPr>
        </p:nvPicPr>
        <p:blipFill>
          <a:blip r:embed="rId1"/>
          <a:stretch>
            <a:fillRect/>
          </a:stretch>
        </p:blipFill>
        <p:spPr>
          <a:xfrm>
            <a:off x="2809240" y="1177925"/>
            <a:ext cx="6242050" cy="42462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B56A6"/>
            </a:gs>
            <a:gs pos="100000">
              <a:srgbClr val="221195"/>
            </a:gs>
          </a:gsLst>
          <a:lin ang="5400000" scaled="1"/>
          <a:tileRect/>
        </a:gradFill>
        <a:effectLst/>
      </p:bgPr>
    </p:bg>
    <p:spTree>
      <p:nvGrpSpPr>
        <p:cNvPr id="1" name=""/>
        <p:cNvGrpSpPr/>
        <p:nvPr/>
      </p:nvGrpSpPr>
      <p:grpSpPr>
        <a:xfrm>
          <a:off x="0" y="0"/>
          <a:ext cx="0" cy="0"/>
          <a:chOff x="0" y="0"/>
          <a:chExt cx="0" cy="0"/>
        </a:xfrm>
      </p:grpSpPr>
      <p:sp>
        <p:nvSpPr>
          <p:cNvPr id="12" name="任意多边形: 形状 11"/>
          <p:cNvSpPr/>
          <p:nvPr/>
        </p:nvSpPr>
        <p:spPr>
          <a:xfrm>
            <a:off x="0" y="0"/>
            <a:ext cx="3355340"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bodyPr>
          <a:lstStyle/>
          <a:p>
            <a:pPr algn="ctr"/>
            <a:endParaRPr lang="en-IN" altLang="zh-CN" dirty="0">
              <a:ln w="22225">
                <a:solidFill>
                  <a:schemeClr val="accent2"/>
                </a:solidFill>
                <a:prstDash val="solid"/>
              </a:ln>
              <a:solidFill>
                <a:schemeClr val="accent2">
                  <a:lumMod val="40000"/>
                  <a:lumOff val="60000"/>
                </a:schemeClr>
              </a:solidFill>
              <a:effectLst/>
            </a:endParaRPr>
          </a:p>
        </p:txBody>
      </p:sp>
      <p:grpSp>
        <p:nvGrpSpPr>
          <p:cNvPr id="45" name="组合 44"/>
          <p:cNvGrpSpPr/>
          <p:nvPr/>
        </p:nvGrpSpPr>
        <p:grpSpPr>
          <a:xfrm rot="16200000">
            <a:off x="3158472" y="820281"/>
            <a:ext cx="761187" cy="761187"/>
            <a:chOff x="1984442" y="5680952"/>
            <a:chExt cx="476655" cy="476655"/>
          </a:xfrm>
          <a:solidFill>
            <a:srgbClr val="AF2EE2"/>
          </a:solidFill>
        </p:grpSpPr>
        <p:sp>
          <p:nvSpPr>
            <p:cNvPr id="28" name="椭圆 27"/>
            <p:cNvSpPr/>
            <p:nvPr/>
          </p:nvSpPr>
          <p:spPr>
            <a:xfrm>
              <a:off x="1984442" y="5680952"/>
              <a:ext cx="476655" cy="476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半闭框 29"/>
            <p:cNvSpPr/>
            <p:nvPr/>
          </p:nvSpPr>
          <p:spPr>
            <a:xfrm rot="13500593">
              <a:off x="2141181" y="5797398"/>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2" name="Text Box 1"/>
          <p:cNvSpPr txBox="1"/>
          <p:nvPr/>
        </p:nvSpPr>
        <p:spPr>
          <a:xfrm>
            <a:off x="390525" y="835660"/>
            <a:ext cx="2582545" cy="521970"/>
          </a:xfrm>
          <a:prstGeom prst="rect">
            <a:avLst/>
          </a:prstGeom>
          <a:noFill/>
        </p:spPr>
        <p:txBody>
          <a:bodyPr wrap="square" rtlCol="0">
            <a:spAutoFit/>
            <a:scene3d>
              <a:camera prst="orthographicFront"/>
              <a:lightRig rig="threePt" dir="t"/>
            </a:scene3d>
          </a:bodyPr>
          <a:p>
            <a:r>
              <a:rPr lang="en-IN" altLang="en-US" sz="2800" u="sng">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rPr>
              <a:t>2.Company</a:t>
            </a:r>
            <a:r>
              <a:rPr lang="en-IN" altLang="en-US" sz="2800" u="sng">
                <a:ln w="22225">
                  <a:solidFill>
                    <a:schemeClr val="accent2"/>
                  </a:solidFill>
                  <a:prstDash val="solid"/>
                </a:ln>
                <a:solidFill>
                  <a:schemeClr val="accent2">
                    <a:lumMod val="40000"/>
                    <a:lumOff val="60000"/>
                  </a:schemeClr>
                </a:solidFill>
                <a:effectLst/>
              </a:rPr>
              <a:t> :-</a:t>
            </a:r>
            <a:endParaRPr lang="en-IN" altLang="en-US" sz="2800" u="sng">
              <a:ln w="22225">
                <a:solidFill>
                  <a:schemeClr val="accent2"/>
                </a:solidFill>
                <a:prstDash val="solid"/>
              </a:ln>
              <a:solidFill>
                <a:schemeClr val="accent2">
                  <a:lumMod val="40000"/>
                  <a:lumOff val="60000"/>
                </a:schemeClr>
              </a:solidFill>
              <a:effectLst/>
            </a:endParaRPr>
          </a:p>
        </p:txBody>
      </p:sp>
      <p:sp>
        <p:nvSpPr>
          <p:cNvPr id="3" name="Text Box 2"/>
          <p:cNvSpPr txBox="1"/>
          <p:nvPr/>
        </p:nvSpPr>
        <p:spPr>
          <a:xfrm>
            <a:off x="4163060" y="648335"/>
            <a:ext cx="7853045" cy="5939155"/>
          </a:xfrm>
          <a:prstGeom prst="rect">
            <a:avLst/>
          </a:prstGeom>
          <a:noFill/>
        </p:spPr>
        <p:txBody>
          <a:bodyPr wrap="square" rtlCol="0">
            <a:spAutoFit/>
          </a:bodyPr>
          <a:p>
            <a:pPr marL="342900" indent="-342900">
              <a:buFont typeface="Wingdings" panose="05000000000000000000" charset="0"/>
              <a:buChar char="Ø"/>
            </a:pPr>
            <a:r>
              <a:rPr lang="en-IN" altLang="en-US" sz="2000">
                <a:solidFill>
                  <a:schemeClr val="bg1">
                    <a:lumMod val="95000"/>
                  </a:schemeClr>
                </a:solidFill>
                <a:latin typeface="Arial" panose="020B0604020202020204" pitchFamily="34" charset="0"/>
                <a:cs typeface="Arial" panose="020B0604020202020204" pitchFamily="34" charset="0"/>
              </a:rPr>
              <a:t>In this ,one get to know about the specific company’s details and also the companies transcations,trades in addition to it,the user can also know the average dividend percentage and split ratio that makes investors or traders to make informed decisions and implementing their strategies , the users can also know more about the insights of the company i.e., company’s shareholders and news for any updated information regarding the company’s economy or status.This information can influence their investment decisions and help them understand the factors impacting the company's stock .</a:t>
            </a:r>
            <a:endParaRPr lang="en-IN" alt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endParaRPr lang="en-IN" alt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r>
              <a:rPr lang="en-IN" altLang="en-US" sz="2000">
                <a:solidFill>
                  <a:schemeClr val="bg1">
                    <a:lumMod val="95000"/>
                  </a:schemeClr>
                </a:solidFill>
                <a:latin typeface="Arial" panose="020B0604020202020204" pitchFamily="34" charset="0"/>
                <a:cs typeface="Arial" panose="020B0604020202020204" pitchFamily="34" charset="0"/>
              </a:rPr>
              <a:t> the Streamlit app features a sidebar for users to input a company symbol(Ticker) or name of an company. The app then fetches and displays company information, news articles, actions and major holders' details using the appropriate data fetching methods and HTML parsing. and the whole information is fetched from yahoo finance.</a:t>
            </a:r>
            <a:endParaRPr lang="en-IN" altLang="en-US" sz="2000">
              <a:solidFill>
                <a:schemeClr val="bg1">
                  <a:lumMod val="95000"/>
                </a:schemeClr>
              </a:solidFill>
              <a:latin typeface="Arial" panose="020B0604020202020204" pitchFamily="34" charset="0"/>
              <a:cs typeface="Arial" panose="020B0604020202020204" pitchFamily="34" charset="0"/>
            </a:endParaRPr>
          </a:p>
          <a:p>
            <a:endParaRPr lang="en-IN" altLang="en-US" sz="2000">
              <a:solidFill>
                <a:schemeClr val="bg1">
                  <a:lumMod val="95000"/>
                </a:schemeClr>
              </a:solidFill>
              <a:latin typeface="Arial" panose="020B0604020202020204" pitchFamily="34" charset="0"/>
              <a:cs typeface="Arial" panose="020B0604020202020204" pitchFamily="34" charset="0"/>
            </a:endParaRPr>
          </a:p>
          <a:p>
            <a:r>
              <a:rPr lang="en-IN" altLang="en-US" sz="2000">
                <a:solidFill>
                  <a:schemeClr val="bg1">
                    <a:lumMod val="95000"/>
                  </a:schemeClr>
                </a:solidFill>
                <a:latin typeface="Arial" panose="020B0604020202020204" pitchFamily="34" charset="0"/>
                <a:cs typeface="Arial" panose="020B0604020202020204" pitchFamily="34" charset="0"/>
              </a:rPr>
              <a:t>    </a:t>
            </a:r>
            <a:endParaRPr lang="en-IN" altLang="en-US" sz="2000">
              <a:solidFill>
                <a:schemeClr val="bg1">
                  <a:lumMod val="95000"/>
                </a:schemeClr>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9" presetClass="entr" presetSubtype="0" accel="10000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45"/>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45"/>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additive="base">
                                        <p:cTn id="23"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0" end="0"/>
                                            </p:txEl>
                                          </p:spTgt>
                                        </p:tgtEl>
                                      </p:cBhvr>
                                    </p:animEffect>
                                  </p:childTnLst>
                                </p:cTn>
                              </p:par>
                              <p:par>
                                <p:cTn id="25" presetID="12" presetClass="entr" presetSubtype="4"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B56A6"/>
            </a:gs>
            <a:gs pos="100000">
              <a:srgbClr val="221195"/>
            </a:gs>
          </a:gsLst>
          <a:lin ang="5400000" scaled="1"/>
          <a:tileRect/>
        </a:gradFill>
        <a:effectLst/>
      </p:bgPr>
    </p:bg>
    <p:spTree>
      <p:nvGrpSpPr>
        <p:cNvPr id="1" name=""/>
        <p:cNvGrpSpPr/>
        <p:nvPr/>
      </p:nvGrpSpPr>
      <p:grpSpPr>
        <a:xfrm>
          <a:off x="0" y="0"/>
          <a:ext cx="0" cy="0"/>
          <a:chOff x="0" y="0"/>
          <a:chExt cx="0" cy="0"/>
        </a:xfrm>
      </p:grpSpPr>
      <p:sp>
        <p:nvSpPr>
          <p:cNvPr id="12" name="任意多边形: 形状 11"/>
          <p:cNvSpPr/>
          <p:nvPr/>
        </p:nvSpPr>
        <p:spPr>
          <a:xfrm>
            <a:off x="0" y="0"/>
            <a:ext cx="3355340"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45" name="组合 44"/>
          <p:cNvGrpSpPr/>
          <p:nvPr/>
        </p:nvGrpSpPr>
        <p:grpSpPr>
          <a:xfrm rot="16200000">
            <a:off x="3223242" y="758051"/>
            <a:ext cx="761187" cy="761187"/>
            <a:chOff x="1984442" y="5680952"/>
            <a:chExt cx="476655" cy="476655"/>
          </a:xfrm>
          <a:solidFill>
            <a:srgbClr val="AF2EE2"/>
          </a:solidFill>
        </p:grpSpPr>
        <p:sp>
          <p:nvSpPr>
            <p:cNvPr id="28" name="椭圆 27"/>
            <p:cNvSpPr/>
            <p:nvPr/>
          </p:nvSpPr>
          <p:spPr>
            <a:xfrm>
              <a:off x="1984442" y="5680952"/>
              <a:ext cx="476655" cy="476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半闭框 29"/>
            <p:cNvSpPr/>
            <p:nvPr/>
          </p:nvSpPr>
          <p:spPr>
            <a:xfrm rot="13500593">
              <a:off x="2141181" y="5797398"/>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2" name="Text Box 1"/>
          <p:cNvSpPr txBox="1"/>
          <p:nvPr/>
        </p:nvSpPr>
        <p:spPr>
          <a:xfrm>
            <a:off x="380365" y="862330"/>
            <a:ext cx="2602865" cy="460375"/>
          </a:xfrm>
          <a:prstGeom prst="rect">
            <a:avLst/>
          </a:prstGeom>
          <a:noFill/>
        </p:spPr>
        <p:txBody>
          <a:bodyPr wrap="square" rtlCol="0">
            <a:spAutoFit/>
          </a:bodyPr>
          <a:p>
            <a:r>
              <a:rPr lang="en-IN" altLang="en-US" sz="2400" u="sng">
                <a:ln w="22225">
                  <a:solidFill>
                    <a:schemeClr val="accent2"/>
                  </a:solidFill>
                  <a:prstDash val="solid"/>
                </a:ln>
                <a:solidFill>
                  <a:schemeClr val="accent2">
                    <a:lumMod val="40000"/>
                    <a:lumOff val="60000"/>
                  </a:schemeClr>
                </a:solidFill>
                <a:effectLst/>
              </a:rPr>
              <a:t>3. </a:t>
            </a:r>
            <a:r>
              <a:rPr lang="en-IN" altLang="en-US" sz="2400" u="sng">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rPr>
              <a:t>Stocks</a:t>
            </a:r>
            <a:r>
              <a:rPr lang="en-IN" altLang="en-US" sz="2400" u="sng">
                <a:ln w="22225">
                  <a:solidFill>
                    <a:schemeClr val="accent2"/>
                  </a:solidFill>
                  <a:prstDash val="solid"/>
                </a:ln>
                <a:solidFill>
                  <a:schemeClr val="accent2">
                    <a:lumMod val="40000"/>
                    <a:lumOff val="60000"/>
                  </a:schemeClr>
                </a:solidFill>
                <a:effectLst/>
              </a:rPr>
              <a:t> :-</a:t>
            </a:r>
            <a:endParaRPr lang="en-IN" altLang="en-US" sz="2400" u="sng">
              <a:ln w="22225">
                <a:solidFill>
                  <a:schemeClr val="accent2"/>
                </a:solidFill>
                <a:prstDash val="solid"/>
              </a:ln>
              <a:solidFill>
                <a:schemeClr val="accent2">
                  <a:lumMod val="40000"/>
                  <a:lumOff val="60000"/>
                </a:schemeClr>
              </a:solidFill>
              <a:effectLst/>
            </a:endParaRPr>
          </a:p>
        </p:txBody>
      </p:sp>
      <p:sp>
        <p:nvSpPr>
          <p:cNvPr id="3" name="Text Box 2"/>
          <p:cNvSpPr txBox="1"/>
          <p:nvPr/>
        </p:nvSpPr>
        <p:spPr>
          <a:xfrm>
            <a:off x="4163695" y="136525"/>
            <a:ext cx="7592060" cy="6844030"/>
          </a:xfrm>
          <a:prstGeom prst="rect">
            <a:avLst/>
          </a:prstGeom>
          <a:noFill/>
        </p:spPr>
        <p:txBody>
          <a:bodyPr wrap="square" rtlCol="0">
            <a:noAutofit/>
          </a:bodyPr>
          <a:p>
            <a:pPr marL="342900" indent="-342900">
              <a:buFont typeface="Wingdings" panose="05000000000000000000" charset="0"/>
              <a:buChar char="Ø"/>
            </a:pPr>
            <a:r>
              <a:rPr lang="en-IN" altLang="en-US" sz="2000">
                <a:solidFill>
                  <a:schemeClr val="bg1">
                    <a:lumMod val="95000"/>
                  </a:schemeClr>
                </a:solidFill>
                <a:latin typeface="Arial" panose="020B0604020202020204" pitchFamily="34" charset="0"/>
                <a:cs typeface="Arial" panose="020B0604020202020204" pitchFamily="34" charset="0"/>
              </a:rPr>
              <a:t>In “stocks” tab one can get to know about the company stock trends,and its price change, moving average and also intraday range, and this intraday is useful for traders for better strategies.</a:t>
            </a:r>
            <a:endParaRPr lang="en-IN" altLang="en-US" sz="2000">
              <a:solidFill>
                <a:schemeClr val="bg1">
                  <a:lumMod val="95000"/>
                </a:schemeClr>
              </a:solidFill>
              <a:latin typeface="Arial" panose="020B0604020202020204" pitchFamily="34" charset="0"/>
              <a:cs typeface="Arial" panose="020B0604020202020204" pitchFamily="34" charset="0"/>
            </a:endParaRPr>
          </a:p>
          <a:p>
            <a:pPr indent="0">
              <a:buFont typeface="Wingdings" panose="05000000000000000000" charset="0"/>
              <a:buNone/>
            </a:pPr>
            <a:endParaRPr lang="en-IN" alt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r>
              <a:rPr lang="en-IN" altLang="en-US" sz="2000">
                <a:solidFill>
                  <a:schemeClr val="bg1">
                    <a:lumMod val="95000"/>
                  </a:schemeClr>
                </a:solidFill>
                <a:latin typeface="Arial" panose="020B0604020202020204" pitchFamily="34" charset="0"/>
                <a:cs typeface="Arial" panose="020B0604020202020204" pitchFamily="34" charset="0"/>
              </a:rPr>
              <a:t>Trends of an company allows users to identify patterns, trends, and fluctuations that have occurred in the market.We provide a clear assessment of the change in stock prices. This includes calculating the difference between the current stock price and the initial price, which gives users an immediate understanding of how the company's stock has performed over the chosen time frame.</a:t>
            </a:r>
            <a:endParaRPr lang="en-IN" alt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r>
              <a:rPr lang="en-IN" altLang="en-US" sz="2000">
                <a:solidFill>
                  <a:schemeClr val="bg1">
                    <a:lumMod val="95000"/>
                  </a:schemeClr>
                </a:solidFill>
                <a:latin typeface="Arial" panose="020B0604020202020204" pitchFamily="34" charset="0"/>
                <a:cs typeface="Arial" panose="020B0604020202020204" pitchFamily="34" charset="0"/>
              </a:rPr>
              <a:t>The moving average smooths out the day-to-day price variations, providing a clear trend direction and assisting users in identifying potential status of the company.</a:t>
            </a:r>
            <a:endParaRPr lang="en-IN" altLang="en-US" sz="2000">
              <a:solidFill>
                <a:schemeClr val="bg1">
                  <a:lumMod val="95000"/>
                </a:schemeClr>
              </a:solidFill>
              <a:latin typeface="Arial" panose="020B0604020202020204" pitchFamily="34" charset="0"/>
              <a:cs typeface="Arial" panose="020B0604020202020204" pitchFamily="34" charset="0"/>
            </a:endParaRPr>
          </a:p>
          <a:p>
            <a:pPr indent="0">
              <a:buFont typeface="Wingdings" panose="05000000000000000000" charset="0"/>
              <a:buNone/>
            </a:pPr>
            <a:endParaRPr lang="en-IN" alt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r>
              <a:rPr lang="en-IN" altLang="en-US" sz="2000">
                <a:solidFill>
                  <a:schemeClr val="bg1">
                    <a:lumMod val="95000"/>
                  </a:schemeClr>
                </a:solidFill>
                <a:latin typeface="Arial" panose="020B0604020202020204" pitchFamily="34" charset="0"/>
                <a:cs typeface="Arial" panose="020B0604020202020204" pitchFamily="34" charset="0"/>
              </a:rPr>
              <a:t> the Streamlit app features a sidebar where users can input a company. The app then fetches historical stock price data from Yahoo Finance using yfinance, calculates the moving average and intraday range, and displays the information along with relevant visualizations using plotly for dynamic view.</a:t>
            </a:r>
            <a:endParaRPr lang="en-IN" altLang="en-US" sz="2000">
              <a:solidFill>
                <a:schemeClr val="bg1">
                  <a:lumMod val="95000"/>
                </a:schemeClr>
              </a:solidFill>
              <a:latin typeface="Arial" panose="020B0604020202020204" pitchFamily="34" charset="0"/>
              <a:cs typeface="Arial" panose="020B0604020202020204" pitchFamily="34" charset="0"/>
            </a:endParaRPr>
          </a:p>
          <a:p>
            <a:pPr marL="342900" indent="-342900">
              <a:buFont typeface="Wingdings" panose="05000000000000000000" charset="0"/>
              <a:buChar char="Ø"/>
            </a:pPr>
            <a:endParaRPr lang="en-IN" altLang="en-US" sz="2000">
              <a:solidFill>
                <a:schemeClr val="bg1">
                  <a:lumMod val="95000"/>
                </a:schemeClr>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p:tgtEl>
                                          <p:spTgt spid="45"/>
                                        </p:tgtEl>
                                        <p:attrNameLst>
                                          <p:attrName>ppt_y</p:attrName>
                                        </p:attrNameLst>
                                      </p:cBhvr>
                                      <p:tavLst>
                                        <p:tav tm="0">
                                          <p:val>
                                            <p:strVal val="#ppt_y+#ppt_h*1.125000"/>
                                          </p:val>
                                        </p:tav>
                                        <p:tav tm="100000">
                                          <p:val>
                                            <p:strVal val="#ppt_y"/>
                                          </p:val>
                                        </p:tav>
                                      </p:tavLst>
                                    </p:anim>
                                    <p:animEffect transition="in" filter="wipe(up)">
                                      <p:cBhvr>
                                        <p:cTn id="16" dur="5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additive="base">
                                        <p:cTn id="2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0" end="0"/>
                                            </p:txEl>
                                          </p:spTgt>
                                        </p:tgtEl>
                                      </p:cBhvr>
                                    </p:animEffect>
                                  </p:childTnLst>
                                </p:cTn>
                              </p:par>
                              <p:par>
                                <p:cTn id="23" presetID="12" presetClass="entr" presetSubtype="4"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2" end="2"/>
                                            </p:txEl>
                                          </p:spTgt>
                                        </p:tgtEl>
                                      </p:cBhvr>
                                    </p:animEffect>
                                  </p:childTnLst>
                                </p:cTn>
                              </p:par>
                              <p:par>
                                <p:cTn id="27" presetID="12" presetClass="entr" presetSubtype="4"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30" dur="500"/>
                                        <p:tgtEl>
                                          <p:spTgt spid="3">
                                            <p:txEl>
                                              <p:pRg st="3" end="3"/>
                                            </p:txEl>
                                          </p:spTgt>
                                        </p:tgtEl>
                                      </p:cBhvr>
                                    </p:animEffect>
                                  </p:childTnLst>
                                </p:cTn>
                              </p:par>
                              <p:par>
                                <p:cTn id="31" presetID="1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B56A6"/>
            </a:gs>
            <a:gs pos="100000">
              <a:srgbClr val="221195"/>
            </a:gs>
          </a:gsLst>
          <a:lin ang="5400000" scaled="1"/>
          <a:tileRect/>
        </a:gradFill>
        <a:effectLst/>
      </p:bgPr>
    </p:bg>
    <p:spTree>
      <p:nvGrpSpPr>
        <p:cNvPr id="1" name=""/>
        <p:cNvGrpSpPr/>
        <p:nvPr/>
      </p:nvGrpSpPr>
      <p:grpSpPr>
        <a:xfrm>
          <a:off x="0" y="0"/>
          <a:ext cx="0" cy="0"/>
          <a:chOff x="0" y="0"/>
          <a:chExt cx="0" cy="0"/>
        </a:xfrm>
      </p:grpSpPr>
      <p:sp>
        <p:nvSpPr>
          <p:cNvPr id="12" name="任意多边形: 形状 11"/>
          <p:cNvSpPr/>
          <p:nvPr/>
        </p:nvSpPr>
        <p:spPr>
          <a:xfrm>
            <a:off x="0" y="0"/>
            <a:ext cx="1597660"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bodyPr>
          <a:lstStyle/>
          <a:p>
            <a:pPr algn="ctr"/>
            <a:endParaRPr lang="en-IN" altLang="zh-CN" dirty="0">
              <a:ln w="22225">
                <a:solidFill>
                  <a:schemeClr val="accent2"/>
                </a:solidFill>
                <a:prstDash val="solid"/>
              </a:ln>
              <a:solidFill>
                <a:schemeClr val="accent2">
                  <a:lumMod val="40000"/>
                  <a:lumOff val="60000"/>
                </a:schemeClr>
              </a:solidFill>
              <a:effectLst/>
            </a:endParaRPr>
          </a:p>
        </p:txBody>
      </p:sp>
      <p:sp>
        <p:nvSpPr>
          <p:cNvPr id="4" name="任意多边形: 形状 11"/>
          <p:cNvSpPr/>
          <p:nvPr/>
        </p:nvSpPr>
        <p:spPr>
          <a:xfrm>
            <a:off x="1724660" y="0"/>
            <a:ext cx="515620"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bodyPr>
          <a:p>
            <a:pPr algn="ctr"/>
            <a:endParaRPr lang="en-IN" altLang="zh-CN" dirty="0">
              <a:ln w="22225">
                <a:solidFill>
                  <a:schemeClr val="accent2"/>
                </a:solidFill>
                <a:prstDash val="solid"/>
              </a:ln>
              <a:solidFill>
                <a:schemeClr val="accent2">
                  <a:lumMod val="40000"/>
                  <a:lumOff val="60000"/>
                </a:schemeClr>
              </a:solidFill>
              <a:effectLst/>
            </a:endParaRPr>
          </a:p>
        </p:txBody>
      </p:sp>
      <p:sp>
        <p:nvSpPr>
          <p:cNvPr id="5" name="任意多边形: 形状 11"/>
          <p:cNvSpPr/>
          <p:nvPr/>
        </p:nvSpPr>
        <p:spPr>
          <a:xfrm>
            <a:off x="11676380" y="0"/>
            <a:ext cx="515620" cy="68580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bodyPr>
          <a:p>
            <a:pPr algn="ctr"/>
            <a:endParaRPr lang="en-IN" altLang="zh-CN" dirty="0">
              <a:ln w="22225">
                <a:solidFill>
                  <a:schemeClr val="accent2"/>
                </a:solidFill>
                <a:prstDash val="solid"/>
              </a:ln>
              <a:solidFill>
                <a:schemeClr val="accent2">
                  <a:lumMod val="40000"/>
                  <a:lumOff val="60000"/>
                </a:schemeClr>
              </a:solidFill>
              <a:effectLst/>
            </a:endParaRPr>
          </a:p>
        </p:txBody>
      </p:sp>
      <p:sp>
        <p:nvSpPr>
          <p:cNvPr id="7" name="Chord 6"/>
          <p:cNvSpPr/>
          <p:nvPr/>
        </p:nvSpPr>
        <p:spPr>
          <a:xfrm rot="1320000">
            <a:off x="11091545" y="2321560"/>
            <a:ext cx="1553210" cy="1616075"/>
          </a:xfrm>
          <a:prstGeom prst="cho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rot="16200000">
            <a:off x="10694670" y="2790825"/>
            <a:ext cx="1989455" cy="296545"/>
          </a:xfrm>
          <a:prstGeom prst="rect">
            <a:avLst/>
          </a:prstGeom>
          <a:noFill/>
        </p:spPr>
        <p:txBody>
          <a:bodyPr wrap="square" rtlCol="0">
            <a:noAutofit/>
            <a:scene3d>
              <a:camera prst="orthographicFront"/>
              <a:lightRig rig="threePt" dir="t"/>
            </a:scene3d>
          </a:bodyPr>
          <a:p>
            <a:r>
              <a:rPr lang="en-IN" altLang="en-US" sz="2400">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rPr>
              <a:t>Company</a:t>
            </a:r>
            <a:endParaRPr lang="en-IN" altLang="en-US" sz="2400">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endParaRPr>
          </a:p>
        </p:txBody>
      </p:sp>
      <p:pic>
        <p:nvPicPr>
          <p:cNvPr id="8" name="Content Placeholder 7"/>
          <p:cNvPicPr>
            <a:picLocks noChangeAspect="1"/>
          </p:cNvPicPr>
          <p:nvPr>
            <p:ph sz="half" idx="1"/>
          </p:nvPr>
        </p:nvPicPr>
        <p:blipFill>
          <a:blip r:embed="rId1"/>
          <a:stretch>
            <a:fillRect/>
          </a:stretch>
        </p:blipFill>
        <p:spPr>
          <a:xfrm>
            <a:off x="2656840" y="160655"/>
            <a:ext cx="4249420" cy="2811780"/>
          </a:xfrm>
          <a:prstGeom prst="rect">
            <a:avLst/>
          </a:prstGeom>
        </p:spPr>
      </p:pic>
      <p:pic>
        <p:nvPicPr>
          <p:cNvPr id="10" name="Content Placeholder 9"/>
          <p:cNvPicPr>
            <a:picLocks noChangeAspect="1"/>
          </p:cNvPicPr>
          <p:nvPr>
            <p:ph sz="half" idx="2"/>
          </p:nvPr>
        </p:nvPicPr>
        <p:blipFill>
          <a:blip r:embed="rId2"/>
          <a:stretch>
            <a:fillRect/>
          </a:stretch>
        </p:blipFill>
        <p:spPr>
          <a:xfrm>
            <a:off x="7195820" y="160020"/>
            <a:ext cx="4191000" cy="2812415"/>
          </a:xfrm>
          <a:prstGeom prst="rect">
            <a:avLst/>
          </a:prstGeom>
        </p:spPr>
      </p:pic>
      <p:pic>
        <p:nvPicPr>
          <p:cNvPr id="13" name="Picture 12"/>
          <p:cNvPicPr>
            <a:picLocks noChangeAspect="1"/>
          </p:cNvPicPr>
          <p:nvPr/>
        </p:nvPicPr>
        <p:blipFill>
          <a:blip r:embed="rId3"/>
          <a:stretch>
            <a:fillRect/>
          </a:stretch>
        </p:blipFill>
        <p:spPr>
          <a:xfrm>
            <a:off x="3936365" y="3051175"/>
            <a:ext cx="5908675" cy="37223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COMMONDATA" val="eyJoZGlkIjoiMjM5MTBlNmI2YTY3ZjIxYzUzNmRhMGQyM2YxMDkyYj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海外衬线复古01">
      <a:majorFont>
        <a:latin typeface="DM Serif Display"/>
        <a:ea typeface=""/>
        <a:cs typeface=""/>
      </a:majorFont>
      <a:minorFont>
        <a:latin typeface="Gilro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10446</Words>
  <Application>WPS Presentation</Application>
  <PresentationFormat>宽屏</PresentationFormat>
  <Paragraphs>237</Paragraphs>
  <Slides>23</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Arial</vt:lpstr>
      <vt:lpstr>SimSun</vt:lpstr>
      <vt:lpstr>Wingdings</vt:lpstr>
      <vt:lpstr>Footlight MT Light</vt:lpstr>
      <vt:lpstr>Times New Roman</vt:lpstr>
      <vt:lpstr>Franklin Gothic</vt:lpstr>
      <vt:lpstr>Franklin Gothic Book</vt:lpstr>
      <vt:lpstr>Calibri</vt:lpstr>
      <vt:lpstr>Microsoft YaHei</vt:lpstr>
      <vt:lpstr>Wingdings</vt:lpstr>
      <vt:lpstr>DM Serif Display</vt:lpstr>
      <vt:lpstr>Gilroy</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Hui abbey</dc:creator>
  <cp:lastModifiedBy>AKHILA</cp:lastModifiedBy>
  <cp:revision>32</cp:revision>
  <dcterms:created xsi:type="dcterms:W3CDTF">2023-03-30T01:36:00Z</dcterms:created>
  <dcterms:modified xsi:type="dcterms:W3CDTF">2023-11-05T06:23:20Z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80277F6CD75247D48D6628EC24D79AFE_13</vt:lpwstr>
  </property>
  <property fmtid="{D5CDD505-2E9C-101B-9397-08002B2CF9AE}" pid="3" name="KSOProductBuildVer">
    <vt:lpwstr>1033-12.2.0.13266</vt:lpwstr>
  </property>
</Properties>
</file>